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2" r:id="rId2"/>
    <p:sldId id="385" r:id="rId3"/>
    <p:sldId id="364" r:id="rId4"/>
    <p:sldId id="438" r:id="rId5"/>
    <p:sldId id="387" r:id="rId6"/>
    <p:sldId id="391" r:id="rId7"/>
    <p:sldId id="453" r:id="rId8"/>
    <p:sldId id="386" r:id="rId9"/>
    <p:sldId id="454" r:id="rId10"/>
    <p:sldId id="402" r:id="rId11"/>
    <p:sldId id="388" r:id="rId12"/>
    <p:sldId id="445" r:id="rId13"/>
    <p:sldId id="392" r:id="rId14"/>
    <p:sldId id="439" r:id="rId15"/>
    <p:sldId id="421" r:id="rId16"/>
    <p:sldId id="410" r:id="rId17"/>
    <p:sldId id="418" r:id="rId18"/>
    <p:sldId id="419" r:id="rId19"/>
    <p:sldId id="440" r:id="rId20"/>
    <p:sldId id="420" r:id="rId21"/>
    <p:sldId id="446" r:id="rId22"/>
    <p:sldId id="429" r:id="rId23"/>
    <p:sldId id="430" r:id="rId24"/>
    <p:sldId id="408" r:id="rId25"/>
    <p:sldId id="409" r:id="rId26"/>
    <p:sldId id="413" r:id="rId27"/>
    <p:sldId id="414" r:id="rId28"/>
    <p:sldId id="415" r:id="rId29"/>
    <p:sldId id="436" r:id="rId30"/>
    <p:sldId id="416" r:id="rId31"/>
    <p:sldId id="417" r:id="rId32"/>
    <p:sldId id="432" r:id="rId33"/>
    <p:sldId id="434" r:id="rId34"/>
    <p:sldId id="395" r:id="rId35"/>
    <p:sldId id="398" r:id="rId36"/>
    <p:sldId id="441" r:id="rId37"/>
    <p:sldId id="361" r:id="rId38"/>
    <p:sldId id="442" r:id="rId39"/>
    <p:sldId id="400" r:id="rId40"/>
    <p:sldId id="396" r:id="rId41"/>
    <p:sldId id="448" r:id="rId42"/>
    <p:sldId id="450" r:id="rId43"/>
    <p:sldId id="451" r:id="rId44"/>
    <p:sldId id="449" r:id="rId45"/>
    <p:sldId id="401" r:id="rId46"/>
    <p:sldId id="444" r:id="rId47"/>
    <p:sldId id="452" r:id="rId48"/>
    <p:sldId id="383" r:id="rId49"/>
    <p:sldId id="352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8"/>
    <p:restoredTop sz="94694"/>
  </p:normalViewPr>
  <p:slideViewPr>
    <p:cSldViewPr snapToGrid="0" snapToObjects="1">
      <p:cViewPr>
        <p:scale>
          <a:sx n="180" d="100"/>
          <a:sy n="180" d="100"/>
        </p:scale>
        <p:origin x="4056" y="3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02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500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0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500">
                <a:latin typeface="Raleway Regular"/>
                <a:ea typeface="Raleway Regular"/>
                <a:cs typeface="Raleway Regular"/>
                <a:sym typeface="Raleway Regular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210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253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0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00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5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9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5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1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3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21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62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50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23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53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7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1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2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2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5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6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sidian_Blue_Horizontal (1).png" descr="Obsidian_Blue_Horizontal (1)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4" y="4889784"/>
            <a:ext cx="793345" cy="22136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7"/>
          <p:cNvSpPr/>
          <p:nvPr/>
        </p:nvSpPr>
        <p:spPr>
          <a:xfrm>
            <a:off x="1706183" y="893444"/>
            <a:ext cx="5731631" cy="1"/>
          </a:xfrm>
          <a:prstGeom prst="line">
            <a:avLst/>
          </a:prstGeom>
          <a:ln w="19050">
            <a:solidFill>
              <a:srgbClr val="0095E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" name="Shape 9" descr="Shap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09" y="4769306"/>
            <a:ext cx="1139976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Shape 10" descr="Shap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9256" y="777555"/>
            <a:ext cx="336232" cy="23191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26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xfrm>
            <a:off x="6280179" y="4626312"/>
            <a:ext cx="273021" cy="281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0543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261429" y="172910"/>
            <a:ext cx="8621142" cy="632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Obsidian_Blue_Horizontal (1).png" descr="Obsidian_Blue_Horizontal (1)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4" y="4889784"/>
            <a:ext cx="793345" cy="2213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506811" y="1126695"/>
            <a:ext cx="8130376" cy="364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8759145" y="4738968"/>
            <a:ext cx="273020" cy="2819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5353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95E2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1905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1333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76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3pPr>
      <a:lvl4pPr marL="164592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4pPr>
      <a:lvl5pPr marL="2103120" marR="0" indent="-1219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5pPr>
      <a:lvl6pPr marL="2560320" marR="0" indent="-1219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6pPr>
      <a:lvl7pPr marL="3017520" marR="0" indent="-1219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7pPr>
      <a:lvl8pPr marL="3474720" marR="0" indent="-1219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8pPr>
      <a:lvl9pPr marL="3931920" marR="0" indent="-1219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535353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53535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.em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10" Type="http://schemas.openxmlformats.org/officeDocument/2006/relationships/image" Target="../media/image60.tiff"/><Relationship Id="rId4" Type="http://schemas.openxmlformats.org/officeDocument/2006/relationships/image" Target="../media/image54.tiff"/><Relationship Id="rId9" Type="http://schemas.openxmlformats.org/officeDocument/2006/relationships/image" Target="../media/image5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4173" y="-1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42" name="Shape 41"/>
          <p:cNvSpPr/>
          <p:nvPr/>
        </p:nvSpPr>
        <p:spPr>
          <a:xfrm>
            <a:off x="1069950" y="3036318"/>
            <a:ext cx="7004100" cy="1785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200">
                <a:solidFill>
                  <a:srgbClr val="FFFFFF"/>
                </a:solidFill>
              </a:defRPr>
            </a:pPr>
            <a:r>
              <a:rPr sz="2000" dirty="0"/>
              <a:t>Ben Johnson</a:t>
            </a:r>
            <a:endParaRPr lang="en-US" sz="2000" dirty="0"/>
          </a:p>
          <a:p>
            <a:pPr algn="ctr">
              <a:defRPr sz="2200">
                <a:solidFill>
                  <a:srgbClr val="FFFFFF"/>
                </a:solidFill>
              </a:defRPr>
            </a:pPr>
            <a:endParaRPr lang="en-US" sz="2000" dirty="0"/>
          </a:p>
          <a:p>
            <a:pPr algn="ctr">
              <a:defRPr sz="2200">
                <a:solidFill>
                  <a:srgbClr val="FFFFFF"/>
                </a:solidFill>
              </a:defRPr>
            </a:pPr>
            <a:r>
              <a:rPr sz="2000" dirty="0"/>
              <a:t>Co-Founder &amp; CTO</a:t>
            </a:r>
            <a:r>
              <a:rPr lang="en-US" sz="2000" dirty="0"/>
              <a:t>, Obsidian Security</a:t>
            </a:r>
            <a:endParaRPr sz="2000" dirty="0"/>
          </a:p>
          <a:p>
            <a:pPr algn="ctr"/>
            <a:endParaRPr dirty="0">
              <a:solidFill>
                <a:srgbClr val="FFFFFF"/>
              </a:solidFill>
            </a:endParaRP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en-US" dirty="0" err="1"/>
              <a:t>EvolveSec</a:t>
            </a:r>
            <a:r>
              <a:rPr lang="en-US" dirty="0"/>
              <a:t> Meetup // February 8</a:t>
            </a:r>
            <a:r>
              <a:rPr lang="en-US" baseline="30000" dirty="0"/>
              <a:t>th</a:t>
            </a:r>
            <a:r>
              <a:rPr lang="en-US" dirty="0"/>
              <a:t>, 2018</a:t>
            </a:r>
            <a:endParaRPr dirty="0"/>
          </a:p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  <a:p>
            <a:pPr algn="ctr">
              <a:defRPr sz="800">
                <a:solidFill>
                  <a:srgbClr val="FFFFFF"/>
                </a:solidFill>
              </a:defRPr>
            </a:pPr>
            <a:r>
              <a:rPr lang="en-US" dirty="0"/>
              <a:t>Version</a:t>
            </a:r>
            <a:r>
              <a:rPr dirty="0"/>
              <a:t> 2017-0</a:t>
            </a:r>
            <a:r>
              <a:rPr lang="en-US" dirty="0"/>
              <a:t>2</a:t>
            </a:r>
            <a:r>
              <a:rPr dirty="0"/>
              <a:t>-</a:t>
            </a:r>
            <a:r>
              <a:rPr lang="en-US" dirty="0"/>
              <a:t>07</a:t>
            </a: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2441601" y="1483091"/>
            <a:ext cx="426079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Practical Cyber</a:t>
            </a:r>
            <a:endParaRPr dirty="0"/>
          </a:p>
        </p:txBody>
      </p:sp>
      <p:sp>
        <p:nvSpPr>
          <p:cNvPr id="44" name="Lessons on the Misalignments Among Today’s Cyber Players"/>
          <p:cNvSpPr/>
          <p:nvPr/>
        </p:nvSpPr>
        <p:spPr>
          <a:xfrm>
            <a:off x="2485447" y="2160200"/>
            <a:ext cx="417310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i="1" dirty="0"/>
              <a:t>Lessons from 500,000 Miles of Security Evangelism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2715850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Meetings"/>
          <p:cNvSpPr txBox="1"/>
          <p:nvPr/>
        </p:nvSpPr>
        <p:spPr>
          <a:xfrm>
            <a:off x="3042184" y="2984305"/>
            <a:ext cx="3076388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Meetings</a:t>
            </a:r>
          </a:p>
        </p:txBody>
      </p:sp>
      <p:sp>
        <p:nvSpPr>
          <p:cNvPr id="96" name="HR"/>
          <p:cNvSpPr txBox="1"/>
          <p:nvPr/>
        </p:nvSpPr>
        <p:spPr>
          <a:xfrm>
            <a:off x="7608849" y="1434469"/>
            <a:ext cx="1094667" cy="8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HR</a:t>
            </a:r>
          </a:p>
        </p:txBody>
      </p:sp>
      <p:sp>
        <p:nvSpPr>
          <p:cNvPr id="97" name="Architecture Review"/>
          <p:cNvSpPr txBox="1"/>
          <p:nvPr/>
        </p:nvSpPr>
        <p:spPr>
          <a:xfrm>
            <a:off x="1127190" y="411538"/>
            <a:ext cx="6697934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Architecture Review</a:t>
            </a:r>
          </a:p>
        </p:txBody>
      </p:sp>
      <p:sp>
        <p:nvSpPr>
          <p:cNvPr id="98" name="Helpdesk Tickets"/>
          <p:cNvSpPr txBox="1"/>
          <p:nvPr/>
        </p:nvSpPr>
        <p:spPr>
          <a:xfrm>
            <a:off x="1387964" y="1757654"/>
            <a:ext cx="5695018" cy="8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dirty="0"/>
              <a:t>Helpdesk Tickets</a:t>
            </a:r>
          </a:p>
        </p:txBody>
      </p:sp>
      <p:sp>
        <p:nvSpPr>
          <p:cNvPr id="99" name="Troubleshooting"/>
          <p:cNvSpPr txBox="1"/>
          <p:nvPr/>
        </p:nvSpPr>
        <p:spPr>
          <a:xfrm>
            <a:off x="1400576" y="3566383"/>
            <a:ext cx="5475683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Troubleshooting</a:t>
            </a:r>
          </a:p>
        </p:txBody>
      </p:sp>
      <p:sp>
        <p:nvSpPr>
          <p:cNvPr id="100" name="RFPs"/>
          <p:cNvSpPr txBox="1"/>
          <p:nvPr/>
        </p:nvSpPr>
        <p:spPr>
          <a:xfrm>
            <a:off x="6953944" y="3178132"/>
            <a:ext cx="1857150" cy="8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RFPs</a:t>
            </a:r>
          </a:p>
        </p:txBody>
      </p:sp>
      <p:sp>
        <p:nvSpPr>
          <p:cNvPr id="101" name="Bakeoffs"/>
          <p:cNvSpPr txBox="1"/>
          <p:nvPr/>
        </p:nvSpPr>
        <p:spPr>
          <a:xfrm>
            <a:off x="54406" y="2883132"/>
            <a:ext cx="3000708" cy="856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Bakeoffs</a:t>
            </a:r>
          </a:p>
        </p:txBody>
      </p:sp>
      <p:sp>
        <p:nvSpPr>
          <p:cNvPr id="102" name="Recruiting"/>
          <p:cNvSpPr txBox="1"/>
          <p:nvPr/>
        </p:nvSpPr>
        <p:spPr>
          <a:xfrm>
            <a:off x="-17540" y="4217272"/>
            <a:ext cx="3495302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Recruiting</a:t>
            </a:r>
          </a:p>
        </p:txBody>
      </p:sp>
      <p:sp>
        <p:nvSpPr>
          <p:cNvPr id="103" name="Reading Blogs"/>
          <p:cNvSpPr txBox="1"/>
          <p:nvPr/>
        </p:nvSpPr>
        <p:spPr>
          <a:xfrm>
            <a:off x="3780413" y="4217272"/>
            <a:ext cx="4905075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Reading Blogs</a:t>
            </a:r>
          </a:p>
        </p:txBody>
      </p:sp>
      <p:sp>
        <p:nvSpPr>
          <p:cNvPr id="104" name="Capturing Metrics"/>
          <p:cNvSpPr txBox="1"/>
          <p:nvPr/>
        </p:nvSpPr>
        <p:spPr>
          <a:xfrm>
            <a:off x="-6456" y="1074914"/>
            <a:ext cx="5934111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Capturing Metrics</a:t>
            </a:r>
          </a:p>
        </p:txBody>
      </p:sp>
      <p:sp>
        <p:nvSpPr>
          <p:cNvPr id="105" name="Tactics, Strategy &amp; Ops"/>
          <p:cNvSpPr txBox="1"/>
          <p:nvPr/>
        </p:nvSpPr>
        <p:spPr>
          <a:xfrm>
            <a:off x="652868" y="2314405"/>
            <a:ext cx="7752083" cy="85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>
                <a:ln w="12700">
                  <a:solidFill>
                    <a:srgbClr val="DDDEDD"/>
                  </a:solidFill>
                </a:ln>
                <a:solidFill>
                  <a:schemeClr val="accent4"/>
                </a:solidFill>
                <a:effectLst>
                  <a:outerShdw blurRad="38100" dist="20320" dir="18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Tactics, Strategy &amp; Ops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7540" y="0"/>
            <a:ext cx="916154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k, But You Need Actionable Tips…"/>
          <p:cNvSpPr txBox="1"/>
          <p:nvPr/>
        </p:nvSpPr>
        <p:spPr>
          <a:xfrm>
            <a:off x="248094" y="80676"/>
            <a:ext cx="8895906" cy="57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: TOO MANY DISTRACTIONS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28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- Essentialism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8" name="“It is about making the wisest possible investment of your time and energy in order to operate at our highest point of contribution by doing only what is essential.”…"/>
          <p:cNvSpPr txBox="1"/>
          <p:nvPr>
            <p:extLst/>
          </p:nvPr>
        </p:nvSpPr>
        <p:spPr>
          <a:xfrm>
            <a:off x="159667" y="731496"/>
            <a:ext cx="8824664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rPr dirty="0">
                <a:solidFill>
                  <a:schemeClr val="bg2"/>
                </a:solidFill>
              </a:rPr>
              <a:t>“It is about </a:t>
            </a:r>
            <a:r>
              <a:rPr b="1" dirty="0">
                <a:solidFill>
                  <a:srgbClr val="00B0F0"/>
                </a:solidFill>
              </a:rPr>
              <a:t>making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the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b="1" dirty="0">
                <a:solidFill>
                  <a:srgbClr val="00B0F0"/>
                </a:solidFill>
              </a:rPr>
              <a:t>wisest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possible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b="1" dirty="0">
                <a:solidFill>
                  <a:srgbClr val="00B0F0"/>
                </a:solidFill>
              </a:rPr>
              <a:t>investment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of </a:t>
            </a:r>
            <a:r>
              <a:rPr b="1" dirty="0">
                <a:solidFill>
                  <a:srgbClr val="00B0F0"/>
                </a:solidFill>
              </a:rPr>
              <a:t>your time</a:t>
            </a:r>
            <a:r>
              <a:rPr dirty="0">
                <a:solidFill>
                  <a:schemeClr val="bg2"/>
                </a:solidFill>
              </a:rPr>
              <a:t> and energy in order to </a:t>
            </a:r>
            <a:r>
              <a:rPr b="1" dirty="0">
                <a:solidFill>
                  <a:srgbClr val="00B0F0"/>
                </a:solidFill>
              </a:rPr>
              <a:t>operate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at our </a:t>
            </a:r>
            <a:r>
              <a:rPr b="1" dirty="0">
                <a:solidFill>
                  <a:srgbClr val="00B0F0"/>
                </a:solidFill>
              </a:rPr>
              <a:t>highest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point of </a:t>
            </a:r>
            <a:r>
              <a:rPr b="1" dirty="0">
                <a:solidFill>
                  <a:srgbClr val="00B0F0"/>
                </a:solidFill>
              </a:rPr>
              <a:t>contribution</a:t>
            </a:r>
            <a:r>
              <a:rPr dirty="0">
                <a:solidFill>
                  <a:schemeClr val="bg2"/>
                </a:solidFill>
              </a:rPr>
              <a:t> by </a:t>
            </a:r>
            <a:r>
              <a:rPr b="1" dirty="0">
                <a:solidFill>
                  <a:srgbClr val="00B0F0"/>
                </a:solidFill>
              </a:rPr>
              <a:t>doing</a:t>
            </a:r>
            <a:r>
              <a:rPr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only what is </a:t>
            </a:r>
            <a:r>
              <a:rPr b="1" dirty="0">
                <a:solidFill>
                  <a:srgbClr val="00B0F0"/>
                </a:solidFill>
              </a:rPr>
              <a:t>essential</a:t>
            </a:r>
            <a:r>
              <a:rPr dirty="0">
                <a:solidFill>
                  <a:srgbClr val="00B0F0"/>
                </a:solidFill>
              </a:rPr>
              <a:t>.</a:t>
            </a:r>
            <a:r>
              <a:rPr lang="en-US" dirty="0">
                <a:solidFill>
                  <a:srgbClr val="00B0F0"/>
                </a:solidFill>
              </a:rPr>
              <a:t>"</a:t>
            </a:r>
            <a:r>
              <a:rPr dirty="0"/>
              <a:t>” 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 i="1">
                <a:solidFill>
                  <a:srgbClr val="FFFFFF"/>
                </a:solidFill>
              </a:defRPr>
            </a:pPr>
            <a:r>
              <a:rPr dirty="0">
                <a:solidFill>
                  <a:schemeClr val="bg2"/>
                </a:solidFill>
              </a:rPr>
              <a:t>– Greg McKeown, Author of Essentialism</a:t>
            </a:r>
          </a:p>
          <a:p>
            <a:pPr>
              <a:defRPr sz="1800">
                <a:solidFill>
                  <a:srgbClr val="444444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99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80676"/>
            <a:ext cx="8624073" cy="57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</a:t>
            </a:r>
            <a:r>
              <a:rPr lang="mr-IN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–</a:t>
            </a:r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 Journey vs. Destination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4" y="365748"/>
            <a:ext cx="5013164" cy="2356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53" y="2638608"/>
            <a:ext cx="2353576" cy="2314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398" y="2375934"/>
            <a:ext cx="3735797" cy="2577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4398" y="886047"/>
            <a:ext cx="373579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Security teams often focus where they have the most autonomy;</a:t>
            </a:r>
            <a:r>
              <a:rPr lang="en-US" dirty="0"/>
              <a:t> t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hey get comfortable in this never-ending journey vs. driving toward new destinations.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- Culture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680" y="683136"/>
            <a:ext cx="6804837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“Culture eats strategy for </a:t>
            </a:r>
            <a:r>
              <a:rPr lang="en-US" sz="2800">
                <a:solidFill>
                  <a:schemeClr val="tx1"/>
                </a:solidFill>
              </a:rPr>
              <a:t>breakfast” </a:t>
            </a:r>
            <a:r>
              <a:rPr lang="en-US" sz="1200" i="1">
                <a:solidFill>
                  <a:schemeClr val="tx1"/>
                </a:solidFill>
              </a:rPr>
              <a:t>- </a:t>
            </a:r>
            <a:r>
              <a:rPr lang="en-US" sz="1200" i="1" dirty="0">
                <a:solidFill>
                  <a:schemeClr val="tx1"/>
                </a:solidFill>
              </a:rPr>
              <a:t>P. Drucker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0158"/>
            <a:ext cx="5258044" cy="3013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535" y="1470158"/>
            <a:ext cx="5017465" cy="30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91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Other Budgets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096770"/>
            <a:ext cx="4592490" cy="367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14" y="1096770"/>
            <a:ext cx="4184909" cy="3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Extend IT an Olive Branch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9" name="original.jpg" descr="origina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178" y="2419804"/>
            <a:ext cx="4831822" cy="2714847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8" name="smog-traffic-jam_2834608k.jpg" descr="smog-traffic-jam_2834608k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6348"/>
            <a:ext cx="4826396" cy="2714847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0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http://www.impactlab.net/wp-content/uploads/2010/02/cyber.jpg"/>
          <p:cNvGrpSpPr/>
          <p:nvPr/>
        </p:nvGrpSpPr>
        <p:grpSpPr>
          <a:xfrm>
            <a:off x="380684" y="791484"/>
            <a:ext cx="1909764" cy="1073945"/>
            <a:chOff x="0" y="0"/>
            <a:chExt cx="1909763" cy="1073944"/>
          </a:xfrm>
        </p:grpSpPr>
        <p:sp>
          <p:nvSpPr>
            <p:cNvPr id="827" name="Rectangle"/>
            <p:cNvSpPr/>
            <p:nvPr/>
          </p:nvSpPr>
          <p:spPr>
            <a:xfrm>
              <a:off x="0" y="0"/>
              <a:ext cx="1909764" cy="107394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828" name="image39.jpeg" descr="image39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909764" cy="1073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2" name="Group"/>
          <p:cNvGrpSpPr/>
          <p:nvPr/>
        </p:nvGrpSpPr>
        <p:grpSpPr>
          <a:xfrm>
            <a:off x="2554594" y="786721"/>
            <a:ext cx="1865315" cy="1078707"/>
            <a:chOff x="0" y="0"/>
            <a:chExt cx="1865313" cy="1078706"/>
          </a:xfrm>
        </p:grpSpPr>
        <p:sp>
          <p:nvSpPr>
            <p:cNvPr id="830" name="Rectangle"/>
            <p:cNvSpPr/>
            <p:nvPr/>
          </p:nvSpPr>
          <p:spPr>
            <a:xfrm>
              <a:off x="-1" y="0"/>
              <a:ext cx="1865315" cy="107870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831" name="image40.png" descr="image4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2318" y="-1"/>
              <a:ext cx="1295436" cy="1073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33" name="http://cyberwarfaremag.files.wordpress.com/2008/11/chinese_cw.jpg" descr="http://cyberwarfaremag.files.wordpress.com/2008/11/chinese_c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5128" y="786721"/>
            <a:ext cx="1909763" cy="1073946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Line"/>
          <p:cNvSpPr/>
          <p:nvPr/>
        </p:nvSpPr>
        <p:spPr>
          <a:xfrm>
            <a:off x="2413773" y="722794"/>
            <a:ext cx="28534" cy="3937133"/>
          </a:xfrm>
          <a:prstGeom prst="line">
            <a:avLst/>
          </a:prstGeom>
          <a:ln w="12700">
            <a:solidFill>
              <a:srgbClr val="14131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5" name="Line"/>
          <p:cNvSpPr/>
          <p:nvPr/>
        </p:nvSpPr>
        <p:spPr>
          <a:xfrm>
            <a:off x="4539558" y="719863"/>
            <a:ext cx="28533" cy="3937133"/>
          </a:xfrm>
          <a:prstGeom prst="line">
            <a:avLst/>
          </a:prstGeom>
          <a:ln w="12700">
            <a:solidFill>
              <a:srgbClr val="14131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6" name="Line"/>
          <p:cNvSpPr/>
          <p:nvPr/>
        </p:nvSpPr>
        <p:spPr>
          <a:xfrm>
            <a:off x="6688788" y="719863"/>
            <a:ext cx="28534" cy="3937133"/>
          </a:xfrm>
          <a:prstGeom prst="line">
            <a:avLst/>
          </a:prstGeom>
          <a:ln w="12700">
            <a:solidFill>
              <a:srgbClr val="141313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7" name="Cybercriminals…"/>
          <p:cNvSpPr txBox="1"/>
          <p:nvPr>
            <p:extLst/>
          </p:nvPr>
        </p:nvSpPr>
        <p:spPr>
          <a:xfrm>
            <a:off x="379941" y="2003811"/>
            <a:ext cx="1984213" cy="196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>
              <a:spcBef>
                <a:spcPts val="400"/>
              </a:spcBef>
              <a:defRPr sz="1800" b="1">
                <a:solidFill>
                  <a:srgbClr val="CF1C2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latin typeface="Arial" charset="0"/>
                <a:ea typeface="Arial" charset="0"/>
                <a:cs typeface="Arial" charset="0"/>
              </a:rPr>
              <a:t>Cybercriminals</a:t>
            </a:r>
            <a:endParaRPr sz="1600" dirty="0">
              <a:solidFill>
                <a:srgbClr val="5D5E5B"/>
              </a:solidFill>
              <a:latin typeface="Arial" charset="0"/>
              <a:ea typeface="Arial" charset="0"/>
              <a:cs typeface="Arial" charset="0"/>
              <a:sym typeface="Franklin Gothic Book"/>
            </a:endParaRP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Broad-based and targeted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Financially motivated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Getting more sophisticated</a:t>
            </a:r>
          </a:p>
        </p:txBody>
      </p:sp>
      <p:sp>
        <p:nvSpPr>
          <p:cNvPr id="838" name="Hactivists…"/>
          <p:cNvSpPr txBox="1"/>
          <p:nvPr>
            <p:extLst/>
          </p:nvPr>
        </p:nvSpPr>
        <p:spPr>
          <a:xfrm>
            <a:off x="2589739" y="2008940"/>
            <a:ext cx="1904107" cy="1969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 marL="115570" indent="-115570">
              <a:spcBef>
                <a:spcPts val="400"/>
              </a:spcBef>
              <a:defRPr sz="1800" b="1">
                <a:solidFill>
                  <a:srgbClr val="CF1C2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latin typeface="Arial" charset="0"/>
                <a:ea typeface="Arial" charset="0"/>
                <a:cs typeface="Arial" charset="0"/>
              </a:rPr>
              <a:t>Hactivists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Targeted and destructive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Unpredictable motivations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Generally less sophisticated</a:t>
            </a:r>
          </a:p>
        </p:txBody>
      </p:sp>
      <p:sp>
        <p:nvSpPr>
          <p:cNvPr id="839" name="Nation-States…"/>
          <p:cNvSpPr txBox="1"/>
          <p:nvPr>
            <p:extLst/>
          </p:nvPr>
        </p:nvSpPr>
        <p:spPr>
          <a:xfrm>
            <a:off x="4611072" y="2010130"/>
            <a:ext cx="2051544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 marL="115570" indent="-115570">
              <a:spcBef>
                <a:spcPts val="400"/>
              </a:spcBef>
              <a:defRPr sz="1800" b="1">
                <a:solidFill>
                  <a:srgbClr val="CF1C2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latin typeface="Arial" charset="0"/>
                <a:ea typeface="Arial" charset="0"/>
                <a:cs typeface="Arial" charset="0"/>
              </a:rPr>
              <a:t>Nation-States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Targeted and </a:t>
            </a:r>
            <a:b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multi-stage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Motivated by data collection 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Highly sophisticated with endless resources</a:t>
            </a:r>
          </a:p>
        </p:txBody>
      </p:sp>
      <p:sp>
        <p:nvSpPr>
          <p:cNvPr id="840" name="Insiders…"/>
          <p:cNvSpPr txBox="1"/>
          <p:nvPr>
            <p:extLst/>
          </p:nvPr>
        </p:nvSpPr>
        <p:spPr>
          <a:xfrm>
            <a:off x="6792466" y="2010131"/>
            <a:ext cx="2214765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 marL="115570" indent="-115570">
              <a:spcBef>
                <a:spcPts val="400"/>
              </a:spcBef>
              <a:defRPr sz="1800" b="1">
                <a:solidFill>
                  <a:srgbClr val="CF1C20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latin typeface="Arial" charset="0"/>
                <a:ea typeface="Arial" charset="0"/>
                <a:cs typeface="Arial" charset="0"/>
              </a:rPr>
              <a:t>Insiders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Targeted and destructive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Unpredictable motivations</a:t>
            </a:r>
          </a:p>
          <a:p>
            <a:pPr marL="182245" lvl="1" indent="-182245">
              <a:spcBef>
                <a:spcPts val="400"/>
              </a:spcBef>
              <a:buSzPct val="100000"/>
              <a:buFont typeface="Times"/>
              <a:buChar char="•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sz="1600" dirty="0">
                <a:solidFill>
                  <a:srgbClr val="A7A7A7"/>
                </a:solidFill>
                <a:latin typeface="Arial" charset="0"/>
                <a:ea typeface="Arial" charset="0"/>
                <a:cs typeface="Arial" charset="0"/>
              </a:rPr>
              <a:t>Sophistication varies</a:t>
            </a:r>
          </a:p>
        </p:txBody>
      </p:sp>
      <p:grpSp>
        <p:nvGrpSpPr>
          <p:cNvPr id="843" name="Group"/>
          <p:cNvGrpSpPr/>
          <p:nvPr/>
        </p:nvGrpSpPr>
        <p:grpSpPr>
          <a:xfrm>
            <a:off x="6838463" y="783982"/>
            <a:ext cx="1914769" cy="1077058"/>
            <a:chOff x="0" y="0"/>
            <a:chExt cx="1914768" cy="1077057"/>
          </a:xfrm>
        </p:grpSpPr>
        <p:sp>
          <p:nvSpPr>
            <p:cNvPr id="841" name="Rectangle"/>
            <p:cNvSpPr/>
            <p:nvPr/>
          </p:nvSpPr>
          <p:spPr>
            <a:xfrm>
              <a:off x="-1" y="7326"/>
              <a:ext cx="1914770" cy="106973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842" name="Insider_Threats.jpg" descr="Insider_Threats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996" y="0"/>
              <a:ext cx="1426309" cy="1069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Rectangle 19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Adversarial &amp; Threat Modeling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18554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" grpId="0" animBg="1" advAuto="0"/>
      <p:bldP spid="833" grpId="0" animBg="1" advAuto="0"/>
      <p:bldP spid="838" grpId="0" animBg="1" advAuto="0"/>
      <p:bldP spid="839" grpId="0" animBg="1" advAuto="0"/>
      <p:bldP spid="840" grpId="0" animBg="1" advAuto="0"/>
      <p:bldP spid="843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ALLOW FOR CREATIVITY.  ALLOW HUNTERS TO ‘EXPLORE’…"/>
          <p:cNvSpPr txBox="1"/>
          <p:nvPr>
            <p:extLst/>
          </p:nvPr>
        </p:nvSpPr>
        <p:spPr>
          <a:xfrm>
            <a:off x="233680" y="958745"/>
            <a:ext cx="8770112" cy="5234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spAutoFit/>
          </a:bodyPr>
          <a:lstStyle/>
          <a:p>
            <a:pPr marL="228600" indent="-225425">
              <a:spcBef>
                <a:spcPts val="400"/>
              </a:spcBef>
              <a:buSzPct val="80000"/>
              <a:buChar char="▪"/>
              <a:defRPr sz="2000" b="1" u="sng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ALLOW FOR CREATIVITY.  ALLOW HUNTERS TO ‘EXPLORE’</a:t>
            </a:r>
            <a:endParaRPr lang="en-US"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indent="3175">
              <a:spcBef>
                <a:spcPts val="500"/>
              </a:spcBef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LOOK FOR RISK.  LOOK FOR THREATS.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EXCHANGE INFORMATION QUICKLY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LOOK ACROSS THE STACK – CONTEXT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DON’T WAIT FOR MACHINES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MAKE SURE THERE ARE LESSONS LEARNED FROM EACH HUNT</a:t>
            </a:r>
          </a:p>
          <a:p>
            <a:pPr indent="3175">
              <a:spcBef>
                <a:spcPts val="500"/>
              </a:spcBef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2200" b="1" dirty="0">
              <a:solidFill>
                <a:srgbClr val="A7A7A7"/>
              </a:solidFill>
              <a:latin typeface="Calibri"/>
              <a:ea typeface="Calibri"/>
              <a:cs typeface="Calibri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2200" b="1" dirty="0">
              <a:solidFill>
                <a:srgbClr val="A7A7A7"/>
              </a:solidFill>
              <a:latin typeface="Calibri"/>
              <a:ea typeface="Calibri"/>
              <a:cs typeface="Calibri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2200" b="1" dirty="0">
              <a:solidFill>
                <a:srgbClr val="A7A7A7"/>
              </a:solidFill>
              <a:latin typeface="Calibri"/>
              <a:ea typeface="Calibri"/>
              <a:cs typeface="Calibri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2200" b="1" dirty="0">
              <a:solidFill>
                <a:srgbClr val="A7A7A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Hunting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90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NOT ALWAYS MALWARE OR APT OR MALICIOUS ACTIVITY.…"/>
          <p:cNvSpPr txBox="1"/>
          <p:nvPr>
            <p:extLst/>
          </p:nvPr>
        </p:nvSpPr>
        <p:spPr>
          <a:xfrm>
            <a:off x="233680" y="854989"/>
            <a:ext cx="8770112" cy="4647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spAutoFit/>
          </a:bodyPr>
          <a:lstStyle/>
          <a:p>
            <a:pPr marL="228600" indent="-225425">
              <a:spcBef>
                <a:spcPts val="400"/>
              </a:spcBef>
              <a:buSzPct val="80000"/>
              <a:buChar char="▪"/>
              <a:defRPr sz="2000" b="1" u="sng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NOT ALWAYS MALWARE OR APT OR MALICIOUS ACTIVITY.</a:t>
            </a:r>
            <a:endParaRPr lang="en-US"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WHERE TO HUNT?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WHAT TO HUNT?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WHERE ARE MY GAPS?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WHERE ARE MY STRENGTHS?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400"/>
              </a:spcBef>
              <a:buSzPct val="80000"/>
              <a:buChar char="▪"/>
              <a:defRPr sz="20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sz="18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WHERE DO I NEED MORE CARE AND FEEDING?</a:t>
            </a: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rgbClr val="A7A7A7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rgbClr val="A7A7A7"/>
              </a:solidFill>
              <a:latin typeface="Arial" charset="0"/>
              <a:ea typeface="Arial" charset="0"/>
              <a:cs typeface="Arial" charset="0"/>
            </a:endParaRPr>
          </a:p>
          <a:p>
            <a:pPr marL="228600" indent="-225425">
              <a:spcBef>
                <a:spcPts val="500"/>
              </a:spcBef>
              <a:buSzPct val="80000"/>
              <a:buChar char="▪"/>
              <a:defRPr sz="2000">
                <a:solidFill>
                  <a:srgbClr val="14131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endParaRPr sz="1800" dirty="0">
              <a:solidFill>
                <a:srgbClr val="141313"/>
              </a:solidFill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Hunting Outcomes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7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Red + Blue = Purple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888223"/>
            <a:ext cx="38100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033" y="888223"/>
            <a:ext cx="5068186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000" dirty="0"/>
              <a:t>Sit your red team next to your blue team!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000" dirty="0"/>
              <a:t>Once an attack or a technique works, have the blue team fix it (or update detection rules, </a:t>
            </a:r>
            <a:r>
              <a:rPr lang="en-US" sz="2000" dirty="0" err="1"/>
              <a:t>etc</a:t>
            </a:r>
            <a:r>
              <a:rPr lang="en-US" sz="2000" dirty="0"/>
              <a:t>), then immediately try again to make sure it is now prevented or detected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000" dirty="0"/>
              <a:t>Too often the red-team report is after a lot of activity and then when the controls are tuned there isn’t immediate validation that the tuning addressed the gaps.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8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Agenda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64542"/>
            <a:ext cx="9144000" cy="4269851"/>
          </a:xfrm>
          <a:prstGeom prst="rect">
            <a:avLst/>
          </a:prstGeom>
          <a:gradFill flip="none" rotWithShape="1">
            <a:gsLst>
              <a:gs pos="0">
                <a:srgbClr val="6CACE4">
                  <a:tint val="66000"/>
                  <a:satMod val="160000"/>
                  <a:lumMod val="82000"/>
                  <a:lumOff val="18000"/>
                </a:srgbClr>
              </a:gs>
              <a:gs pos="26000">
                <a:srgbClr val="6CACE4">
                  <a:tint val="44500"/>
                  <a:satMod val="160000"/>
                </a:srgbClr>
              </a:gs>
              <a:gs pos="36000">
                <a:srgbClr val="D3E6FF"/>
              </a:gs>
              <a:gs pos="92000">
                <a:schemeClr val="bg1"/>
              </a:gs>
            </a:gsLst>
            <a:lin ang="540000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56590"/>
            <a:ext cx="9144000" cy="0"/>
          </a:xfrm>
          <a:prstGeom prst="line">
            <a:avLst/>
          </a:prstGeom>
          <a:noFill/>
          <a:ln w="25400" cap="flat">
            <a:solidFill>
              <a:srgbClr val="6CACE4"/>
            </a:solidFill>
            <a:prstDash val="solid"/>
            <a:round/>
          </a:ln>
          <a:effectLst>
            <a:outerShdw blurRad="38100" dist="20000" dir="5400000" rotWithShape="0">
              <a:schemeClr val="bg1">
                <a:alpha val="38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screen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t="-4" r="-25" b="31038"/>
          <a:stretch/>
        </p:blipFill>
        <p:spPr>
          <a:xfrm>
            <a:off x="237744" y="1249146"/>
            <a:ext cx="832104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406" y="660342"/>
            <a:ext cx="7076661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600" b="1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rPr>
              <a:t>Introduction &amp; Background</a:t>
            </a: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6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Looking Inward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rPr>
              <a:t>	People</a:t>
            </a:r>
          </a:p>
          <a:p>
            <a:pPr lvl="5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	Processes</a:t>
            </a:r>
          </a:p>
          <a:p>
            <a:pPr lvl="5">
              <a:lnSpc>
                <a:spcPct val="150000"/>
              </a:lnSpc>
            </a:pPr>
            <a:r>
              <a:rPr kumimoji="0" lang="en-US" sz="160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Arial"/>
              </a:rPr>
              <a:t>	Technology</a:t>
            </a: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Looking Outward</a:t>
            </a:r>
          </a:p>
          <a:p>
            <a:pPr lvl="4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	Vendors</a:t>
            </a:r>
          </a:p>
          <a:p>
            <a:pPr lvl="4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	Resellers </a:t>
            </a:r>
          </a:p>
          <a:p>
            <a:pPr lvl="4">
              <a:lnSpc>
                <a:spcPct val="150000"/>
              </a:lnSpc>
            </a:pP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	Analysts</a:t>
            </a: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Cloud Call-Out</a:t>
            </a:r>
          </a:p>
          <a:p>
            <a:pPr marL="285750" lvl="3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45346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Engineers vs Analysts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6" name="leanstartup.jpg" descr="leanstartup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74" y="596348"/>
            <a:ext cx="8083826" cy="4547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326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Processes: Too Focused On Market Segments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6" name="Picture 8" descr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9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ed Rectangle"/>
          <p:cNvSpPr/>
          <p:nvPr/>
        </p:nvSpPr>
        <p:spPr>
          <a:xfrm>
            <a:off x="1993219" y="3603959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FFFF">
              <a:alpha val="83000"/>
            </a:srgbClr>
          </a:solidFill>
          <a:ln w="12700">
            <a:miter lim="400000"/>
          </a:ln>
          <a:effectLst>
            <a:outerShdw blurRad="2286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500" b="1"/>
            </a:pPr>
            <a:endParaRPr/>
          </a:p>
        </p:txBody>
      </p:sp>
      <p:sp>
        <p:nvSpPr>
          <p:cNvPr id="134" name="Rounded Rectangle"/>
          <p:cNvSpPr/>
          <p:nvPr/>
        </p:nvSpPr>
        <p:spPr>
          <a:xfrm>
            <a:off x="1993219" y="3150310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Rounded Rectangle"/>
          <p:cNvSpPr/>
          <p:nvPr/>
        </p:nvSpPr>
        <p:spPr>
          <a:xfrm>
            <a:off x="1993219" y="2696660"/>
            <a:ext cx="2157515" cy="159841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Rounded Rectangle"/>
          <p:cNvSpPr/>
          <p:nvPr/>
        </p:nvSpPr>
        <p:spPr>
          <a:xfrm>
            <a:off x="1993219" y="2243011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0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Rounded Rectangle"/>
          <p:cNvSpPr/>
          <p:nvPr/>
        </p:nvSpPr>
        <p:spPr>
          <a:xfrm>
            <a:off x="1993219" y="1789363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43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Rounded Rectangle"/>
          <p:cNvSpPr/>
          <p:nvPr/>
        </p:nvSpPr>
        <p:spPr>
          <a:xfrm>
            <a:off x="1993219" y="1335714"/>
            <a:ext cx="2157515" cy="1598417"/>
          </a:xfrm>
          <a:prstGeom prst="roundRect">
            <a:avLst>
              <a:gd name="adj" fmla="val 16667"/>
            </a:avLst>
          </a:pr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Rounded Rectangle"/>
          <p:cNvSpPr/>
          <p:nvPr/>
        </p:nvSpPr>
        <p:spPr>
          <a:xfrm>
            <a:off x="1993219" y="882064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25400">
            <a:solidFill>
              <a:srgbClr val="007373"/>
            </a:solidFill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Rounded Rectangle"/>
          <p:cNvSpPr/>
          <p:nvPr/>
        </p:nvSpPr>
        <p:spPr>
          <a:xfrm>
            <a:off x="1993219" y="428416"/>
            <a:ext cx="2157515" cy="1598417"/>
          </a:xfrm>
          <a:prstGeom prst="roundRect">
            <a:avLst>
              <a:gd name="adj" fmla="val 16667"/>
            </a:avLst>
          </a:prstGeom>
          <a:solidFill>
            <a:srgbClr val="AA7942"/>
          </a:solidFill>
          <a:ln w="25400">
            <a:solidFill>
              <a:srgbClr val="758B9E"/>
            </a:solidFill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Rounded Rectangle"/>
          <p:cNvSpPr/>
          <p:nvPr/>
        </p:nvSpPr>
        <p:spPr>
          <a:xfrm>
            <a:off x="1993219" y="-16823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00000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6" name="Group"/>
          <p:cNvGrpSpPr/>
          <p:nvPr/>
        </p:nvGrpSpPr>
        <p:grpSpPr>
          <a:xfrm>
            <a:off x="4245416" y="793473"/>
            <a:ext cx="3763582" cy="454755"/>
            <a:chOff x="0" y="0"/>
            <a:chExt cx="3763581" cy="454753"/>
          </a:xfrm>
        </p:grpSpPr>
        <p:grpSp>
          <p:nvGrpSpPr>
            <p:cNvPr id="144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142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43" name="image15.png" descr="image15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757" y="117632"/>
                <a:ext cx="185074" cy="1850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5" name="Hunting &amp; Collaborating"/>
            <p:cNvSpPr txBox="1"/>
            <p:nvPr/>
          </p:nvSpPr>
          <p:spPr>
            <a:xfrm>
              <a:off x="598410" y="23870"/>
              <a:ext cx="3165171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2"/>
                  </a:solidFill>
                </a:rPr>
                <a:t>Hunting &amp; Collaborating</a:t>
              </a:r>
            </a:p>
          </p:txBody>
        </p:sp>
      </p:grpSp>
      <p:grpSp>
        <p:nvGrpSpPr>
          <p:cNvPr id="151" name="Group"/>
          <p:cNvGrpSpPr/>
          <p:nvPr/>
        </p:nvGrpSpPr>
        <p:grpSpPr>
          <a:xfrm>
            <a:off x="4245416" y="1248595"/>
            <a:ext cx="4475908" cy="454755"/>
            <a:chOff x="0" y="0"/>
            <a:chExt cx="4475907" cy="454753"/>
          </a:xfrm>
        </p:grpSpPr>
        <p:grpSp>
          <p:nvGrpSpPr>
            <p:cNvPr id="149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147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48" name="image16.png" descr="image16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863" y="105756"/>
                <a:ext cx="185075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0" name="Integration &amp; Automation"/>
            <p:cNvSpPr txBox="1"/>
            <p:nvPr/>
          </p:nvSpPr>
          <p:spPr>
            <a:xfrm>
              <a:off x="598409" y="23870"/>
              <a:ext cx="3877498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2"/>
                  </a:solidFill>
                </a:rPr>
                <a:t>Integration &amp; Automation</a:t>
              </a:r>
            </a:p>
          </p:txBody>
        </p:sp>
      </p:grpSp>
      <p:grpSp>
        <p:nvGrpSpPr>
          <p:cNvPr id="156" name="Group"/>
          <p:cNvGrpSpPr/>
          <p:nvPr/>
        </p:nvGrpSpPr>
        <p:grpSpPr>
          <a:xfrm>
            <a:off x="4245416" y="1695780"/>
            <a:ext cx="3782538" cy="454755"/>
            <a:chOff x="0" y="0"/>
            <a:chExt cx="3782537" cy="454754"/>
          </a:xfrm>
        </p:grpSpPr>
        <p:grpSp>
          <p:nvGrpSpPr>
            <p:cNvPr id="154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152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53" name="image17.png" descr="image17.pn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755" y="105755"/>
                <a:ext cx="185076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" name="Hardening &amp; Prevention"/>
            <p:cNvSpPr txBox="1"/>
            <p:nvPr/>
          </p:nvSpPr>
          <p:spPr>
            <a:xfrm>
              <a:off x="598409" y="23870"/>
              <a:ext cx="3184128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2"/>
                  </a:solidFill>
                </a:rPr>
                <a:t>Hardening &amp; Prevention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4245416" y="2131056"/>
            <a:ext cx="2953627" cy="430885"/>
            <a:chOff x="0" y="0"/>
            <a:chExt cx="2953626" cy="430884"/>
          </a:xfrm>
        </p:grpSpPr>
        <p:grpSp>
          <p:nvGrpSpPr>
            <p:cNvPr id="159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157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5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58" name="image18.png" descr="image18.png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914" y="113121"/>
                <a:ext cx="185075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0" name="Retrospection"/>
            <p:cNvSpPr txBox="1"/>
            <p:nvPr/>
          </p:nvSpPr>
          <p:spPr>
            <a:xfrm>
              <a:off x="598410" y="0"/>
              <a:ext cx="2355216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Retrospection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4245416" y="2588726"/>
            <a:ext cx="4299054" cy="430885"/>
            <a:chOff x="0" y="0"/>
            <a:chExt cx="4299053" cy="430884"/>
          </a:xfrm>
        </p:grpSpPr>
        <p:grpSp>
          <p:nvGrpSpPr>
            <p:cNvPr id="164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162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1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63" name="image19.png" descr="image19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79" y="105756"/>
                <a:ext cx="185076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5" name="Patterns of Attack Detection"/>
            <p:cNvSpPr txBox="1"/>
            <p:nvPr/>
          </p:nvSpPr>
          <p:spPr>
            <a:xfrm>
              <a:off x="598408" y="0"/>
              <a:ext cx="3700645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Patterns of Attack Detection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4245416" y="3030519"/>
            <a:ext cx="3990496" cy="430885"/>
            <a:chOff x="0" y="0"/>
            <a:chExt cx="3990495" cy="430884"/>
          </a:xfrm>
        </p:grpSpPr>
        <p:grpSp>
          <p:nvGrpSpPr>
            <p:cNvPr id="169" name="Group"/>
            <p:cNvGrpSpPr/>
            <p:nvPr/>
          </p:nvGrpSpPr>
          <p:grpSpPr>
            <a:xfrm>
              <a:off x="0" y="17149"/>
              <a:ext cx="396589" cy="396591"/>
              <a:chOff x="0" y="0"/>
              <a:chExt cx="396588" cy="396590"/>
            </a:xfrm>
          </p:grpSpPr>
          <p:sp>
            <p:nvSpPr>
              <p:cNvPr id="167" name="Circle"/>
              <p:cNvSpPr/>
              <p:nvPr/>
            </p:nvSpPr>
            <p:spPr>
              <a:xfrm>
                <a:off x="-1" y="-1"/>
                <a:ext cx="396590" cy="396592"/>
              </a:xfrm>
              <a:prstGeom prst="ellipse">
                <a:avLst/>
              </a:prstGeom>
              <a:solidFill>
                <a:schemeClr val="accent4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68" name="image20.png" descr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1745" y="81743"/>
                <a:ext cx="233097" cy="233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0" name="Indicator-based Detection"/>
            <p:cNvSpPr txBox="1"/>
            <p:nvPr/>
          </p:nvSpPr>
          <p:spPr>
            <a:xfrm>
              <a:off x="598409" y="0"/>
              <a:ext cx="3392086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Indicator-based Detection</a:t>
              </a:r>
            </a:p>
          </p:txBody>
        </p:sp>
      </p:grpSp>
      <p:grpSp>
        <p:nvGrpSpPr>
          <p:cNvPr id="176" name="Group"/>
          <p:cNvGrpSpPr/>
          <p:nvPr/>
        </p:nvGrpSpPr>
        <p:grpSpPr>
          <a:xfrm>
            <a:off x="4245416" y="3492155"/>
            <a:ext cx="2861208" cy="430885"/>
            <a:chOff x="0" y="0"/>
            <a:chExt cx="2861207" cy="430884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172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758B9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73" name="image18.png" descr="image18.png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914" y="113121"/>
                <a:ext cx="185075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5" name="Remediation"/>
            <p:cNvSpPr txBox="1"/>
            <p:nvPr/>
          </p:nvSpPr>
          <p:spPr>
            <a:xfrm>
              <a:off x="598410" y="0"/>
              <a:ext cx="2262797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Remediation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4245416" y="3973636"/>
            <a:ext cx="1998985" cy="454755"/>
            <a:chOff x="0" y="0"/>
            <a:chExt cx="1998984" cy="454753"/>
          </a:xfrm>
        </p:grpSpPr>
        <p:grpSp>
          <p:nvGrpSpPr>
            <p:cNvPr id="179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177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14131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78" name="image21.png" descr="image21.png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975" y="117184"/>
                <a:ext cx="185075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0" name="Triage"/>
            <p:cNvSpPr txBox="1"/>
            <p:nvPr/>
          </p:nvSpPr>
          <p:spPr>
            <a:xfrm>
              <a:off x="598409" y="23870"/>
              <a:ext cx="1400575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Triage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4245416" y="4427401"/>
            <a:ext cx="2267764" cy="454755"/>
            <a:chOff x="0" y="0"/>
            <a:chExt cx="2267763" cy="454754"/>
          </a:xfrm>
        </p:grpSpPr>
        <p:sp>
          <p:nvSpPr>
            <p:cNvPr id="182" name="Visibility"/>
            <p:cNvSpPr txBox="1"/>
            <p:nvPr/>
          </p:nvSpPr>
          <p:spPr>
            <a:xfrm>
              <a:off x="598410" y="23870"/>
              <a:ext cx="1669353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Visibility</a:t>
              </a:r>
            </a:p>
          </p:txBody>
        </p:sp>
        <p:grpSp>
          <p:nvGrpSpPr>
            <p:cNvPr id="185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183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184" name="https://cdn4.iconfinder.com/data/icons/proglyphs-files-and-folders/512/Visibility-512.png" descr="https://cdn4.iconfinder.com/data/icons/proglyphs-files-and-folders/512/Visibility-512.png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89" y="61734"/>
                <a:ext cx="265446" cy="265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8" name="Rectangle 57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Layers-Fu: Focus on Capabilities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60537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 advAuto="0"/>
      <p:bldP spid="134" grpId="0" animBg="1" advAuto="0"/>
      <p:bldP spid="135" grpId="0" animBg="1" advAuto="0"/>
      <p:bldP spid="136" grpId="0" animBg="1" advAuto="0"/>
      <p:bldP spid="137" grpId="0" animBg="1" advAuto="0"/>
      <p:bldP spid="138" grpId="0" animBg="1" advAuto="0"/>
      <p:bldP spid="139" grpId="0" animBg="1" advAuto="0"/>
      <p:bldP spid="140" grpId="0" animBg="1" advAuto="0"/>
      <p:bldP spid="141" grpId="0" animBg="1" advAuto="0"/>
      <p:bldP spid="146" grpId="0" advAuto="0"/>
      <p:bldP spid="151" grpId="0" advAuto="0"/>
      <p:bldP spid="156" grpId="0" advAuto="0"/>
      <p:bldP spid="161" grpId="0" advAuto="0"/>
      <p:bldP spid="166" grpId="0" advAuto="0"/>
      <p:bldP spid="171" grpId="0" advAuto="0"/>
      <p:bldP spid="176" grpId="0" advAuto="0"/>
      <p:bldP spid="181" grpId="0" advAuto="0"/>
      <p:bldP spid="186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ounded Rectangle"/>
          <p:cNvSpPr/>
          <p:nvPr/>
        </p:nvSpPr>
        <p:spPr>
          <a:xfrm>
            <a:off x="1993219" y="3603959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FFFF">
              <a:alpha val="83000"/>
            </a:srgbClr>
          </a:solidFill>
          <a:ln w="12700">
            <a:miter lim="400000"/>
          </a:ln>
          <a:effectLst>
            <a:outerShdw blurRad="2286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500" b="1"/>
            </a:pPr>
            <a:endParaRPr/>
          </a:p>
        </p:txBody>
      </p:sp>
      <p:sp>
        <p:nvSpPr>
          <p:cNvPr id="192" name="Rounded Rectangle"/>
          <p:cNvSpPr/>
          <p:nvPr/>
        </p:nvSpPr>
        <p:spPr>
          <a:xfrm>
            <a:off x="1993219" y="3150310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FB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Rounded Rectangle"/>
          <p:cNvSpPr/>
          <p:nvPr/>
        </p:nvSpPr>
        <p:spPr>
          <a:xfrm>
            <a:off x="1993219" y="2696660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Rounded Rectangle"/>
          <p:cNvSpPr/>
          <p:nvPr/>
        </p:nvSpPr>
        <p:spPr>
          <a:xfrm>
            <a:off x="1993219" y="2243011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07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Rounded Rectangle"/>
          <p:cNvSpPr/>
          <p:nvPr/>
        </p:nvSpPr>
        <p:spPr>
          <a:xfrm>
            <a:off x="1993219" y="1789363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433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Rounded Rectangle"/>
          <p:cNvSpPr/>
          <p:nvPr/>
        </p:nvSpPr>
        <p:spPr>
          <a:xfrm>
            <a:off x="1993219" y="1335714"/>
            <a:ext cx="2157515" cy="1598417"/>
          </a:xfrm>
          <a:prstGeom prst="roundRect">
            <a:avLst>
              <a:gd name="adj" fmla="val 16667"/>
            </a:avLst>
          </a:pr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Rounded Rectangle"/>
          <p:cNvSpPr/>
          <p:nvPr/>
        </p:nvSpPr>
        <p:spPr>
          <a:xfrm>
            <a:off x="1993219" y="882064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FF2600"/>
          </a:solidFill>
          <a:ln w="25400">
            <a:solidFill>
              <a:srgbClr val="007373"/>
            </a:solidFill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Rounded Rectangle"/>
          <p:cNvSpPr/>
          <p:nvPr/>
        </p:nvSpPr>
        <p:spPr>
          <a:xfrm>
            <a:off x="1993219" y="428416"/>
            <a:ext cx="2157515" cy="1598417"/>
          </a:xfrm>
          <a:prstGeom prst="roundRect">
            <a:avLst>
              <a:gd name="adj" fmla="val 16667"/>
            </a:avLst>
          </a:prstGeom>
          <a:solidFill>
            <a:srgbClr val="AA7942"/>
          </a:solidFill>
          <a:ln w="25400">
            <a:solidFill>
              <a:srgbClr val="758B9E"/>
            </a:solidFill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Rounded Rectangle"/>
          <p:cNvSpPr/>
          <p:nvPr/>
        </p:nvSpPr>
        <p:spPr>
          <a:xfrm>
            <a:off x="1993219" y="-16823"/>
            <a:ext cx="2157515" cy="1598418"/>
          </a:xfrm>
          <a:prstGeom prst="roundRect">
            <a:avLst>
              <a:gd name="adj" fmla="val 16667"/>
            </a:avLst>
          </a:prstGeom>
          <a:solidFill>
            <a:srgbClr val="000000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4" name="Group"/>
          <p:cNvGrpSpPr/>
          <p:nvPr/>
        </p:nvGrpSpPr>
        <p:grpSpPr>
          <a:xfrm>
            <a:off x="4245416" y="793473"/>
            <a:ext cx="3754105" cy="454755"/>
            <a:chOff x="0" y="0"/>
            <a:chExt cx="3754104" cy="454753"/>
          </a:xfrm>
        </p:grpSpPr>
        <p:grpSp>
          <p:nvGrpSpPr>
            <p:cNvPr id="202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200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01" name="image15.png" descr="image15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757" y="117632"/>
                <a:ext cx="185074" cy="1850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3" name="Hunting &amp; Collaborating"/>
            <p:cNvSpPr txBox="1"/>
            <p:nvPr/>
          </p:nvSpPr>
          <p:spPr>
            <a:xfrm>
              <a:off x="598409" y="23870"/>
              <a:ext cx="3155695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 dirty="0">
                  <a:solidFill>
                    <a:schemeClr val="bg2"/>
                  </a:solidFill>
                </a:rPr>
                <a:t>Hunting &amp; Collaborating</a:t>
              </a: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4245416" y="1248595"/>
            <a:ext cx="4475908" cy="454755"/>
            <a:chOff x="0" y="0"/>
            <a:chExt cx="4475907" cy="454753"/>
          </a:xfrm>
        </p:grpSpPr>
        <p:grpSp>
          <p:nvGrpSpPr>
            <p:cNvPr id="207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205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06" name="image16.png" descr="image16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863" y="105756"/>
                <a:ext cx="185075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8" name="Integration &amp; Automation"/>
            <p:cNvSpPr txBox="1"/>
            <p:nvPr/>
          </p:nvSpPr>
          <p:spPr>
            <a:xfrm>
              <a:off x="598409" y="23870"/>
              <a:ext cx="3877498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Integration &amp; Automation</a:t>
              </a: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4245416" y="1695780"/>
            <a:ext cx="3886650" cy="454755"/>
            <a:chOff x="0" y="0"/>
            <a:chExt cx="3886649" cy="454754"/>
          </a:xfrm>
        </p:grpSpPr>
        <p:grpSp>
          <p:nvGrpSpPr>
            <p:cNvPr id="212" name="Group"/>
            <p:cNvGrpSpPr/>
            <p:nvPr/>
          </p:nvGrpSpPr>
          <p:grpSpPr>
            <a:xfrm>
              <a:off x="0" y="0"/>
              <a:ext cx="411631" cy="396589"/>
              <a:chOff x="0" y="0"/>
              <a:chExt cx="411630" cy="396588"/>
            </a:xfrm>
          </p:grpSpPr>
          <p:sp>
            <p:nvSpPr>
              <p:cNvPr id="210" name="Oval"/>
              <p:cNvSpPr/>
              <p:nvPr/>
            </p:nvSpPr>
            <p:spPr>
              <a:xfrm>
                <a:off x="-1" y="-1"/>
                <a:ext cx="411632" cy="396590"/>
              </a:xfrm>
              <a:prstGeom prst="ellipse">
                <a:avLst/>
              </a:prstGeom>
              <a:solidFill>
                <a:schemeClr val="accent2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11" name="image17.png" descr="image17.pn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766" y="105755"/>
                <a:ext cx="192095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3" name="Hardening &amp; Prevention"/>
            <p:cNvSpPr txBox="1"/>
            <p:nvPr/>
          </p:nvSpPr>
          <p:spPr>
            <a:xfrm>
              <a:off x="621105" y="23870"/>
              <a:ext cx="3265544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Hardening &amp; Prevention</a:t>
              </a: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4245416" y="2131056"/>
            <a:ext cx="2953627" cy="430885"/>
            <a:chOff x="0" y="0"/>
            <a:chExt cx="2953626" cy="430884"/>
          </a:xfrm>
        </p:grpSpPr>
        <p:grpSp>
          <p:nvGrpSpPr>
            <p:cNvPr id="217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215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5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16" name="image18.png" descr="image18.png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914" y="113121"/>
                <a:ext cx="185075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8" name="Retrospection"/>
            <p:cNvSpPr txBox="1"/>
            <p:nvPr/>
          </p:nvSpPr>
          <p:spPr>
            <a:xfrm>
              <a:off x="598410" y="0"/>
              <a:ext cx="2355216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Retrospection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4245416" y="2588726"/>
            <a:ext cx="4299054" cy="430885"/>
            <a:chOff x="0" y="0"/>
            <a:chExt cx="4299053" cy="430884"/>
          </a:xfrm>
        </p:grpSpPr>
        <p:grpSp>
          <p:nvGrpSpPr>
            <p:cNvPr id="222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220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chemeClr val="accent1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21" name="image19.png" descr="image19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579" y="105756"/>
                <a:ext cx="185076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3" name="Patterns of Attack Detection"/>
            <p:cNvSpPr txBox="1"/>
            <p:nvPr/>
          </p:nvSpPr>
          <p:spPr>
            <a:xfrm>
              <a:off x="598408" y="0"/>
              <a:ext cx="3700645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Patterns of Attack Detection</a:t>
              </a: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4245416" y="3030519"/>
            <a:ext cx="3990496" cy="430885"/>
            <a:chOff x="0" y="0"/>
            <a:chExt cx="3990495" cy="430884"/>
          </a:xfrm>
        </p:grpSpPr>
        <p:grpSp>
          <p:nvGrpSpPr>
            <p:cNvPr id="227" name="Group"/>
            <p:cNvGrpSpPr/>
            <p:nvPr/>
          </p:nvGrpSpPr>
          <p:grpSpPr>
            <a:xfrm>
              <a:off x="0" y="17149"/>
              <a:ext cx="396589" cy="396591"/>
              <a:chOff x="0" y="0"/>
              <a:chExt cx="396588" cy="396590"/>
            </a:xfrm>
          </p:grpSpPr>
          <p:sp>
            <p:nvSpPr>
              <p:cNvPr id="225" name="Circle"/>
              <p:cNvSpPr/>
              <p:nvPr/>
            </p:nvSpPr>
            <p:spPr>
              <a:xfrm>
                <a:off x="-1" y="-1"/>
                <a:ext cx="396590" cy="396592"/>
              </a:xfrm>
              <a:prstGeom prst="ellipse">
                <a:avLst/>
              </a:prstGeom>
              <a:solidFill>
                <a:schemeClr val="accent4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26" name="image20.png" descr="image20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81745" y="81743"/>
                <a:ext cx="233097" cy="2330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8" name="Indicator-based Detection"/>
            <p:cNvSpPr txBox="1"/>
            <p:nvPr/>
          </p:nvSpPr>
          <p:spPr>
            <a:xfrm>
              <a:off x="598409" y="0"/>
              <a:ext cx="3392086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Indicator-based Detection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4245416" y="3492155"/>
            <a:ext cx="2861208" cy="430885"/>
            <a:chOff x="0" y="0"/>
            <a:chExt cx="2861207" cy="430884"/>
          </a:xfrm>
        </p:grpSpPr>
        <p:grpSp>
          <p:nvGrpSpPr>
            <p:cNvPr id="232" name="Group"/>
            <p:cNvGrpSpPr/>
            <p:nvPr/>
          </p:nvGrpSpPr>
          <p:grpSpPr>
            <a:xfrm>
              <a:off x="0" y="17149"/>
              <a:ext cx="396589" cy="396589"/>
              <a:chOff x="0" y="0"/>
              <a:chExt cx="396588" cy="396588"/>
            </a:xfrm>
          </p:grpSpPr>
          <p:sp>
            <p:nvSpPr>
              <p:cNvPr id="230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758B9E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31" name="image18.png" descr="image18.png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914" y="113121"/>
                <a:ext cx="185075" cy="185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3" name="Remediation"/>
            <p:cNvSpPr txBox="1"/>
            <p:nvPr/>
          </p:nvSpPr>
          <p:spPr>
            <a:xfrm>
              <a:off x="598410" y="0"/>
              <a:ext cx="2262797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Remediation</a:t>
              </a:r>
            </a:p>
          </p:txBody>
        </p:sp>
      </p:grpSp>
      <p:grpSp>
        <p:nvGrpSpPr>
          <p:cNvPr id="239" name="Group"/>
          <p:cNvGrpSpPr/>
          <p:nvPr/>
        </p:nvGrpSpPr>
        <p:grpSpPr>
          <a:xfrm>
            <a:off x="4245416" y="3973636"/>
            <a:ext cx="1998985" cy="454755"/>
            <a:chOff x="0" y="0"/>
            <a:chExt cx="1998984" cy="454753"/>
          </a:xfrm>
        </p:grpSpPr>
        <p:grpSp>
          <p:nvGrpSpPr>
            <p:cNvPr id="237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235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141313"/>
              </a:solidFill>
              <a:ln w="38100" cap="flat">
                <a:solidFill>
                  <a:srgbClr val="FFFFFF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36" name="image21.png" descr="image21.png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975" y="117184"/>
                <a:ext cx="185075" cy="1850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8" name="Triage"/>
            <p:cNvSpPr txBox="1"/>
            <p:nvPr/>
          </p:nvSpPr>
          <p:spPr>
            <a:xfrm>
              <a:off x="598409" y="23870"/>
              <a:ext cx="1400575" cy="430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Triage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4245416" y="4427401"/>
            <a:ext cx="2267764" cy="454755"/>
            <a:chOff x="0" y="0"/>
            <a:chExt cx="2267763" cy="454754"/>
          </a:xfrm>
        </p:grpSpPr>
        <p:sp>
          <p:nvSpPr>
            <p:cNvPr id="240" name="Visibility"/>
            <p:cNvSpPr txBox="1"/>
            <p:nvPr/>
          </p:nvSpPr>
          <p:spPr>
            <a:xfrm>
              <a:off x="598410" y="23870"/>
              <a:ext cx="1669353" cy="430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200">
                  <a:solidFill>
                    <a:schemeClr val="accent1"/>
                  </a:solidFill>
                </a:defRPr>
              </a:lvl1pPr>
            </a:lstStyle>
            <a:p>
              <a:r>
                <a:rPr>
                  <a:solidFill>
                    <a:schemeClr val="bg2"/>
                  </a:solidFill>
                </a:rPr>
                <a:t>Visibility</a:t>
              </a:r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0" y="0"/>
              <a:ext cx="396589" cy="396589"/>
              <a:chOff x="0" y="0"/>
              <a:chExt cx="396588" cy="396588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-1" y="-1"/>
                <a:ext cx="396590" cy="396590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round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pic>
            <p:nvPicPr>
              <p:cNvPr id="242" name="https://cdn4.iconfinder.com/data/icons/proglyphs-files-and-folders/512/Visibility-512.png" descr="https://cdn4.iconfinder.com/data/icons/proglyphs-files-and-folders/512/Visibility-512.png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89" y="61734"/>
                <a:ext cx="265446" cy="265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45" name="Rounded Rectangle"/>
          <p:cNvSpPr/>
          <p:nvPr/>
        </p:nvSpPr>
        <p:spPr>
          <a:xfrm>
            <a:off x="1519433" y="3492627"/>
            <a:ext cx="7173840" cy="1557320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/>
            </a:pPr>
            <a:endParaRPr/>
          </a:p>
        </p:txBody>
      </p:sp>
      <p:sp>
        <p:nvSpPr>
          <p:cNvPr id="246" name="Rounded Rectangle"/>
          <p:cNvSpPr/>
          <p:nvPr/>
        </p:nvSpPr>
        <p:spPr>
          <a:xfrm>
            <a:off x="1482847" y="2109185"/>
            <a:ext cx="7173841" cy="1315405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/>
            </a:pPr>
            <a:endParaRPr/>
          </a:p>
        </p:txBody>
      </p:sp>
      <p:sp>
        <p:nvSpPr>
          <p:cNvPr id="247" name="Rounded Rectangle"/>
          <p:cNvSpPr/>
          <p:nvPr/>
        </p:nvSpPr>
        <p:spPr>
          <a:xfrm>
            <a:off x="1453823" y="719385"/>
            <a:ext cx="7173841" cy="133688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45719" rIns="45719"/>
          <a:lstStyle/>
          <a:p>
            <a:pPr>
              <a:defRPr sz="2400"/>
            </a:pPr>
            <a:endParaRPr/>
          </a:p>
        </p:txBody>
      </p:sp>
      <p:sp>
        <p:nvSpPr>
          <p:cNvPr id="248" name="Star"/>
          <p:cNvSpPr/>
          <p:nvPr/>
        </p:nvSpPr>
        <p:spPr>
          <a:xfrm>
            <a:off x="267655" y="895185"/>
            <a:ext cx="895189" cy="89518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/>
            </a:pPr>
            <a:endParaRPr/>
          </a:p>
        </p:txBody>
      </p:sp>
      <p:sp>
        <p:nvSpPr>
          <p:cNvPr id="62" name="Rectangle 61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Layers-Fu: Effective Use of Time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05174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 advAuto="0"/>
      <p:bldP spid="246" grpId="0" animBg="1" advAuto="0"/>
      <p:bldP spid="247" grpId="0" animBg="1" advAuto="0"/>
      <p:bldP spid="248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589780" y="2096273"/>
            <a:ext cx="3962683" cy="1799166"/>
            <a:chOff x="0" y="0"/>
            <a:chExt cx="3962682" cy="1799165"/>
          </a:xfrm>
        </p:grpSpPr>
        <p:sp>
          <p:nvSpPr>
            <p:cNvPr id="298" name="Rectangle"/>
            <p:cNvSpPr/>
            <p:nvPr/>
          </p:nvSpPr>
          <p:spPr>
            <a:xfrm>
              <a:off x="0" y="0"/>
              <a:ext cx="3962683" cy="1799166"/>
            </a:xfrm>
            <a:prstGeom prst="rect">
              <a:avLst/>
            </a:prstGeom>
            <a:solidFill>
              <a:srgbClr val="758B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9" name="DETECTION"/>
            <p:cNvSpPr txBox="1"/>
            <p:nvPr/>
          </p:nvSpPr>
          <p:spPr>
            <a:xfrm rot="18900000">
              <a:off x="1297159" y="710766"/>
              <a:ext cx="1040196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DETECTION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4593751" y="2095169"/>
            <a:ext cx="1951635" cy="1801423"/>
            <a:chOff x="0" y="0"/>
            <a:chExt cx="1951634" cy="1801422"/>
          </a:xfrm>
        </p:grpSpPr>
        <p:sp>
          <p:nvSpPr>
            <p:cNvPr id="301" name="Rectangle"/>
            <p:cNvSpPr/>
            <p:nvPr/>
          </p:nvSpPr>
          <p:spPr>
            <a:xfrm>
              <a:off x="0" y="-1"/>
              <a:ext cx="1951635" cy="1801424"/>
            </a:xfrm>
            <a:prstGeom prst="rect">
              <a:avLst/>
            </a:prstGeom>
            <a:solidFill>
              <a:srgbClr val="A3B1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" name="RESPONSE"/>
            <p:cNvSpPr txBox="1"/>
            <p:nvPr/>
          </p:nvSpPr>
          <p:spPr>
            <a:xfrm rot="18900000">
              <a:off x="316394" y="642639"/>
              <a:ext cx="944871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RESPONSE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6545385" y="2096273"/>
            <a:ext cx="2071080" cy="1800738"/>
            <a:chOff x="0" y="0"/>
            <a:chExt cx="2071079" cy="1800736"/>
          </a:xfrm>
        </p:grpSpPr>
        <p:sp>
          <p:nvSpPr>
            <p:cNvPr id="304" name="Rectangle"/>
            <p:cNvSpPr/>
            <p:nvPr/>
          </p:nvSpPr>
          <p:spPr>
            <a:xfrm>
              <a:off x="-1" y="0"/>
              <a:ext cx="2071081" cy="1800737"/>
            </a:xfrm>
            <a:prstGeom prst="rect">
              <a:avLst/>
            </a:prstGeom>
            <a:solidFill>
              <a:srgbClr val="D1D8D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5" name="RECOVERY"/>
            <p:cNvSpPr txBox="1"/>
            <p:nvPr/>
          </p:nvSpPr>
          <p:spPr>
            <a:xfrm rot="18900000">
              <a:off x="509638" y="637733"/>
              <a:ext cx="96579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RECOVERY</a:t>
              </a:r>
            </a:p>
          </p:txBody>
        </p:sp>
      </p:grpSp>
      <p:sp>
        <p:nvSpPr>
          <p:cNvPr id="307" name="Line"/>
          <p:cNvSpPr/>
          <p:nvPr/>
        </p:nvSpPr>
        <p:spPr>
          <a:xfrm flipV="1">
            <a:off x="234460" y="3912578"/>
            <a:ext cx="8714156" cy="2"/>
          </a:xfrm>
          <a:prstGeom prst="line">
            <a:avLst/>
          </a:prstGeom>
          <a:ln w="5715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8" name="Line"/>
          <p:cNvSpPr/>
          <p:nvPr/>
        </p:nvSpPr>
        <p:spPr>
          <a:xfrm flipH="1">
            <a:off x="586146" y="1524002"/>
            <a:ext cx="1" cy="2388578"/>
          </a:xfrm>
          <a:prstGeom prst="line">
            <a:avLst/>
          </a:prstGeom>
          <a:solidFill>
            <a:schemeClr val="accent1"/>
          </a:solidFill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9" name="Line"/>
          <p:cNvSpPr/>
          <p:nvPr/>
        </p:nvSpPr>
        <p:spPr>
          <a:xfrm flipH="1">
            <a:off x="4587630" y="1506416"/>
            <a:ext cx="1" cy="2388579"/>
          </a:xfrm>
          <a:prstGeom prst="line">
            <a:avLst/>
          </a:prstGeom>
          <a:solidFill>
            <a:schemeClr val="accent1"/>
          </a:solidFill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8612560" y="1521070"/>
            <a:ext cx="1" cy="2388578"/>
          </a:xfrm>
          <a:prstGeom prst="line">
            <a:avLst/>
          </a:prstGeom>
          <a:solidFill>
            <a:schemeClr val="accent1"/>
          </a:solidFill>
          <a:ln w="762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Compromised…"/>
          <p:cNvSpPr txBox="1"/>
          <p:nvPr/>
        </p:nvSpPr>
        <p:spPr>
          <a:xfrm>
            <a:off x="163893" y="905884"/>
            <a:ext cx="149745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Compromised</a:t>
            </a:r>
          </a:p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(attacker present)</a:t>
            </a:r>
          </a:p>
        </p:txBody>
      </p:sp>
      <p:sp>
        <p:nvSpPr>
          <p:cNvPr id="312" name="Recovered…"/>
          <p:cNvSpPr txBox="1"/>
          <p:nvPr/>
        </p:nvSpPr>
        <p:spPr>
          <a:xfrm>
            <a:off x="7412523" y="971300"/>
            <a:ext cx="15667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Recovered</a:t>
            </a:r>
          </a:p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(attacker expelled)</a:t>
            </a:r>
          </a:p>
        </p:txBody>
      </p:sp>
      <p:sp>
        <p:nvSpPr>
          <p:cNvPr id="313" name="Breach Discovered…"/>
          <p:cNvSpPr txBox="1"/>
          <p:nvPr/>
        </p:nvSpPr>
        <p:spPr>
          <a:xfrm>
            <a:off x="3788630" y="968368"/>
            <a:ext cx="16556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Breach Discovered</a:t>
            </a:r>
          </a:p>
          <a:p>
            <a:pPr algn="ctr"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(attacker identified)</a:t>
            </a:r>
          </a:p>
        </p:txBody>
      </p:sp>
      <p:grpSp>
        <p:nvGrpSpPr>
          <p:cNvPr id="316" name="Group"/>
          <p:cNvGrpSpPr/>
          <p:nvPr/>
        </p:nvGrpSpPr>
        <p:grpSpPr>
          <a:xfrm>
            <a:off x="746125" y="4073783"/>
            <a:ext cx="7639541" cy="387442"/>
            <a:chOff x="0" y="0"/>
            <a:chExt cx="7639539" cy="387441"/>
          </a:xfrm>
        </p:grpSpPr>
        <p:sp>
          <p:nvSpPr>
            <p:cNvPr id="314" name="Line"/>
            <p:cNvSpPr/>
            <p:nvPr/>
          </p:nvSpPr>
          <p:spPr>
            <a:xfrm>
              <a:off x="0" y="0"/>
              <a:ext cx="7639540" cy="0"/>
            </a:xfrm>
            <a:prstGeom prst="line">
              <a:avLst/>
            </a:prstGeom>
            <a:noFill/>
            <a:ln w="76200" cap="flat">
              <a:solidFill>
                <a:schemeClr val="accent2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DWELL TIME"/>
            <p:cNvSpPr txBox="1"/>
            <p:nvPr/>
          </p:nvSpPr>
          <p:spPr>
            <a:xfrm>
              <a:off x="0" y="29301"/>
              <a:ext cx="763954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DWELL TIME</a:t>
              </a:r>
            </a:p>
          </p:txBody>
        </p:sp>
      </p:grpSp>
      <p:sp>
        <p:nvSpPr>
          <p:cNvPr id="317" name="Proactively collecting data here is automated, efficient &amp; conclusive"/>
          <p:cNvSpPr txBox="1"/>
          <p:nvPr/>
        </p:nvSpPr>
        <p:spPr>
          <a:xfrm>
            <a:off x="586155" y="1571394"/>
            <a:ext cx="377092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Proactively</a:t>
            </a:r>
            <a:r>
              <a:rPr>
                <a:solidFill>
                  <a:srgbClr val="FFFFFF"/>
                </a:solidFill>
              </a:rPr>
              <a:t> collecting data here is automated, efficient &amp; conclusive</a:t>
            </a:r>
          </a:p>
        </p:txBody>
      </p:sp>
      <p:sp>
        <p:nvSpPr>
          <p:cNvPr id="318" name="Reactively collecting data here is time consuming, expensive &amp; incomplete"/>
          <p:cNvSpPr txBox="1"/>
          <p:nvPr/>
        </p:nvSpPr>
        <p:spPr>
          <a:xfrm>
            <a:off x="4649909" y="1568462"/>
            <a:ext cx="39225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Reactively</a:t>
            </a:r>
            <a:r>
              <a:rPr>
                <a:solidFill>
                  <a:srgbClr val="FFFFFF"/>
                </a:solidFill>
              </a:rPr>
              <a:t> collecting data here is time consuming, expensive &amp; incomplete</a:t>
            </a:r>
          </a:p>
        </p:txBody>
      </p:sp>
      <p:grpSp>
        <p:nvGrpSpPr>
          <p:cNvPr id="340" name="Group"/>
          <p:cNvGrpSpPr/>
          <p:nvPr/>
        </p:nvGrpSpPr>
        <p:grpSpPr>
          <a:xfrm>
            <a:off x="0" y="635476"/>
            <a:ext cx="9144001" cy="3972729"/>
            <a:chOff x="0" y="0"/>
            <a:chExt cx="9144000" cy="3972727"/>
          </a:xfrm>
        </p:grpSpPr>
        <p:sp>
          <p:nvSpPr>
            <p:cNvPr id="319" name="Rectangle"/>
            <p:cNvSpPr/>
            <p:nvPr/>
          </p:nvSpPr>
          <p:spPr>
            <a:xfrm>
              <a:off x="0" y="67476"/>
              <a:ext cx="9144000" cy="390525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endParaRPr/>
            </a:p>
          </p:txBody>
        </p:sp>
        <p:grpSp>
          <p:nvGrpSpPr>
            <p:cNvPr id="322" name="Group"/>
            <p:cNvGrpSpPr/>
            <p:nvPr/>
          </p:nvGrpSpPr>
          <p:grpSpPr>
            <a:xfrm>
              <a:off x="566269" y="1508904"/>
              <a:ext cx="1446194" cy="1799167"/>
              <a:chOff x="0" y="0"/>
              <a:chExt cx="1446192" cy="1799165"/>
            </a:xfrm>
          </p:grpSpPr>
          <p:sp>
            <p:nvSpPr>
              <p:cNvPr id="320" name="Rectangle"/>
              <p:cNvSpPr/>
              <p:nvPr/>
            </p:nvSpPr>
            <p:spPr>
              <a:xfrm>
                <a:off x="23510" y="0"/>
                <a:ext cx="1422683" cy="17991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Raleway Medium"/>
                    <a:ea typeface="Raleway Medium"/>
                    <a:cs typeface="Raleway Medium"/>
                    <a:sym typeface="Raleway Medium"/>
                  </a:defRPr>
                </a:pPr>
                <a:endParaRPr/>
              </a:p>
            </p:txBody>
          </p:sp>
          <p:sp>
            <p:nvSpPr>
              <p:cNvPr id="321" name="DETECTION"/>
              <p:cNvSpPr txBox="1"/>
              <p:nvPr/>
            </p:nvSpPr>
            <p:spPr>
              <a:xfrm rot="18900000">
                <a:off x="-90080" y="717650"/>
                <a:ext cx="1571710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2000" b="1">
                    <a:latin typeface="Raleway Medium"/>
                    <a:ea typeface="Raleway Medium"/>
                    <a:cs typeface="Raleway Medium"/>
                    <a:sym typeface="Raleway Medium"/>
                  </a:defRPr>
                </a:lvl1pPr>
              </a:lstStyle>
              <a:p>
                <a:r>
                  <a:rPr b="0">
                    <a:latin typeface="Arial" charset="0"/>
                    <a:ea typeface="Arial" charset="0"/>
                    <a:cs typeface="Arial" charset="0"/>
                  </a:rPr>
                  <a:t>DETECTION</a:t>
                </a:r>
              </a:p>
            </p:txBody>
          </p:sp>
        </p:grpSp>
        <p:grpSp>
          <p:nvGrpSpPr>
            <p:cNvPr id="325" name="Group"/>
            <p:cNvGrpSpPr/>
            <p:nvPr/>
          </p:nvGrpSpPr>
          <p:grpSpPr>
            <a:xfrm>
              <a:off x="1971994" y="1507802"/>
              <a:ext cx="1351912" cy="1801423"/>
              <a:chOff x="0" y="0"/>
              <a:chExt cx="1351910" cy="1801422"/>
            </a:xfrm>
          </p:grpSpPr>
          <p:sp>
            <p:nvSpPr>
              <p:cNvPr id="323" name="Rectangle"/>
              <p:cNvSpPr/>
              <p:nvPr/>
            </p:nvSpPr>
            <p:spPr>
              <a:xfrm>
                <a:off x="50016" y="0"/>
                <a:ext cx="1279990" cy="1801423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Raleway Medium"/>
                    <a:ea typeface="Raleway Medium"/>
                    <a:cs typeface="Raleway Medium"/>
                    <a:sym typeface="Raleway Medium"/>
                  </a:defRPr>
                </a:pPr>
                <a:endParaRPr/>
              </a:p>
            </p:txBody>
          </p:sp>
          <p:sp>
            <p:nvSpPr>
              <p:cNvPr id="324" name="RESPONSE"/>
              <p:cNvSpPr txBox="1"/>
              <p:nvPr/>
            </p:nvSpPr>
            <p:spPr>
              <a:xfrm rot="18900000">
                <a:off x="-81870" y="649523"/>
                <a:ext cx="1515651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2000" b="1">
                    <a:latin typeface="Raleway Medium"/>
                    <a:ea typeface="Raleway Medium"/>
                    <a:cs typeface="Raleway Medium"/>
                    <a:sym typeface="Raleway Medium"/>
                  </a:defRPr>
                </a:lvl1pPr>
              </a:lstStyle>
              <a:p>
                <a:r>
                  <a:rPr b="0" dirty="0">
                    <a:latin typeface="Arial" charset="0"/>
                    <a:ea typeface="Arial" charset="0"/>
                    <a:cs typeface="Arial" charset="0"/>
                  </a:rPr>
                  <a:t>RESPONSE</a:t>
                </a:r>
              </a:p>
            </p:txBody>
          </p:sp>
        </p:grpSp>
        <p:grpSp>
          <p:nvGrpSpPr>
            <p:cNvPr id="328" name="Group"/>
            <p:cNvGrpSpPr/>
            <p:nvPr/>
          </p:nvGrpSpPr>
          <p:grpSpPr>
            <a:xfrm>
              <a:off x="3255498" y="1508905"/>
              <a:ext cx="1355244" cy="1800737"/>
              <a:chOff x="0" y="0"/>
              <a:chExt cx="1355243" cy="1800736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44070" y="0"/>
                <a:ext cx="1250462" cy="1800737"/>
              </a:xfrm>
              <a:prstGeom prst="rect">
                <a:avLst/>
              </a:prstGeom>
              <a:solidFill>
                <a:srgbClr val="D1D8D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latin typeface="Raleway Medium"/>
                    <a:ea typeface="Raleway Medium"/>
                    <a:cs typeface="Raleway Medium"/>
                    <a:sym typeface="Raleway Medium"/>
                  </a:defRPr>
                </a:pPr>
                <a:endParaRPr/>
              </a:p>
            </p:txBody>
          </p:sp>
          <p:sp>
            <p:nvSpPr>
              <p:cNvPr id="327" name="RECOVERY"/>
              <p:cNvSpPr txBox="1"/>
              <p:nvPr/>
            </p:nvSpPr>
            <p:spPr>
              <a:xfrm rot="18900000">
                <a:off x="-82561" y="644616"/>
                <a:ext cx="152036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2000" b="1">
                    <a:latin typeface="Raleway Medium"/>
                    <a:ea typeface="Raleway Medium"/>
                    <a:cs typeface="Raleway Medium"/>
                    <a:sym typeface="Raleway Medium"/>
                  </a:defRPr>
                </a:lvl1pPr>
              </a:lstStyle>
              <a:p>
                <a:r>
                  <a:rPr b="0">
                    <a:latin typeface="Arial" charset="0"/>
                    <a:ea typeface="Arial" charset="0"/>
                    <a:cs typeface="Arial" charset="0"/>
                  </a:rPr>
                  <a:t>RECOVERY</a:t>
                </a:r>
              </a:p>
            </p:txBody>
          </p:sp>
        </p:grpSp>
        <p:sp>
          <p:nvSpPr>
            <p:cNvPr id="329" name="Line"/>
            <p:cNvSpPr/>
            <p:nvPr/>
          </p:nvSpPr>
          <p:spPr>
            <a:xfrm>
              <a:off x="234460" y="3326482"/>
              <a:ext cx="8714155" cy="1"/>
            </a:xfrm>
            <a:prstGeom prst="line">
              <a:avLst/>
            </a:prstGeom>
            <a:noFill/>
            <a:ln w="5715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Line"/>
            <p:cNvSpPr/>
            <p:nvPr/>
          </p:nvSpPr>
          <p:spPr>
            <a:xfrm flipH="1">
              <a:off x="586146" y="936634"/>
              <a:ext cx="1" cy="2388578"/>
            </a:xfrm>
            <a:prstGeom prst="line">
              <a:avLst/>
            </a:prstGeom>
            <a:solidFill>
              <a:schemeClr val="accent1"/>
            </a:solidFill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Line"/>
            <p:cNvSpPr/>
            <p:nvPr/>
          </p:nvSpPr>
          <p:spPr>
            <a:xfrm flipH="1">
              <a:off x="2031999" y="497017"/>
              <a:ext cx="1" cy="2842846"/>
            </a:xfrm>
            <a:prstGeom prst="line">
              <a:avLst/>
            </a:prstGeom>
            <a:solidFill>
              <a:schemeClr val="accent1"/>
            </a:solidFill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Line"/>
            <p:cNvSpPr/>
            <p:nvPr/>
          </p:nvSpPr>
          <p:spPr>
            <a:xfrm flipH="1">
              <a:off x="4581541" y="921797"/>
              <a:ext cx="1" cy="2388578"/>
            </a:xfrm>
            <a:prstGeom prst="line">
              <a:avLst/>
            </a:prstGeom>
            <a:solidFill>
              <a:schemeClr val="accent1"/>
            </a:solidFill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Compromised…"/>
            <p:cNvSpPr txBox="1"/>
            <p:nvPr/>
          </p:nvSpPr>
          <p:spPr>
            <a:xfrm>
              <a:off x="26265" y="462471"/>
              <a:ext cx="149745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Compromised</a:t>
              </a:r>
            </a:p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(attacker present)</a:t>
              </a:r>
            </a:p>
          </p:txBody>
        </p:sp>
        <p:sp>
          <p:nvSpPr>
            <p:cNvPr id="334" name="Recovered…"/>
            <p:cNvSpPr txBox="1"/>
            <p:nvPr/>
          </p:nvSpPr>
          <p:spPr>
            <a:xfrm>
              <a:off x="3807665" y="380496"/>
              <a:ext cx="1566737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 dirty="0">
                  <a:latin typeface="Arial" charset="0"/>
                  <a:ea typeface="Arial" charset="0"/>
                  <a:cs typeface="Arial" charset="0"/>
                </a:rPr>
                <a:t>Recovered</a:t>
              </a:r>
            </a:p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 dirty="0">
                  <a:latin typeface="Arial" charset="0"/>
                  <a:ea typeface="Arial" charset="0"/>
                  <a:cs typeface="Arial" charset="0"/>
                </a:rPr>
                <a:t>(attacker expelled)</a:t>
              </a:r>
            </a:p>
          </p:txBody>
        </p:sp>
        <p:sp>
          <p:nvSpPr>
            <p:cNvPr id="335" name="Breach Discovered…"/>
            <p:cNvSpPr txBox="1"/>
            <p:nvPr/>
          </p:nvSpPr>
          <p:spPr>
            <a:xfrm>
              <a:off x="1159726" y="0"/>
              <a:ext cx="1927349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 dirty="0">
                  <a:latin typeface="Arial" charset="0"/>
                  <a:ea typeface="Arial" charset="0"/>
                  <a:cs typeface="Arial" charset="0"/>
                </a:rPr>
                <a:t>Breach Discovered</a:t>
              </a:r>
            </a:p>
            <a:p>
              <a:pPr algn="ctr">
                <a:defRPr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 dirty="0">
                  <a:latin typeface="Arial" charset="0"/>
                  <a:ea typeface="Arial" charset="0"/>
                  <a:cs typeface="Arial" charset="0"/>
                </a:rPr>
                <a:t>(attacker identified)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742463" y="3486411"/>
              <a:ext cx="3770924" cy="419904"/>
              <a:chOff x="0" y="0"/>
              <a:chExt cx="3770923" cy="419903"/>
            </a:xfrm>
          </p:grpSpPr>
          <p:sp>
            <p:nvSpPr>
              <p:cNvPr id="336" name="Line"/>
              <p:cNvSpPr/>
              <p:nvPr/>
            </p:nvSpPr>
            <p:spPr>
              <a:xfrm>
                <a:off x="0" y="0"/>
                <a:ext cx="3770924" cy="0"/>
              </a:xfrm>
              <a:prstGeom prst="line">
                <a:avLst/>
              </a:prstGeom>
              <a:noFill/>
              <a:ln w="76200" cap="flat">
                <a:solidFill>
                  <a:schemeClr val="accent2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7" name="DWELL TIME"/>
              <p:cNvSpPr txBox="1"/>
              <p:nvPr/>
            </p:nvSpPr>
            <p:spPr>
              <a:xfrm>
                <a:off x="0" y="49063"/>
                <a:ext cx="377092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800" b="1">
                    <a:latin typeface="Raleway Medium"/>
                    <a:ea typeface="Raleway Medium"/>
                    <a:cs typeface="Raleway Medium"/>
                    <a:sym typeface="Raleway Medium"/>
                  </a:defRPr>
                </a:lvl1pPr>
              </a:lstStyle>
              <a:p>
                <a:r>
                  <a:rPr b="0">
                    <a:latin typeface="Arial" charset="0"/>
                    <a:ea typeface="Arial" charset="0"/>
                    <a:cs typeface="Arial" charset="0"/>
                  </a:rPr>
                  <a:t>DWELL TIME</a:t>
                </a:r>
              </a:p>
            </p:txBody>
          </p:sp>
        </p:grpSp>
        <p:sp>
          <p:nvSpPr>
            <p:cNvPr id="339" name="You know what questions you’ll have……"/>
            <p:cNvSpPr txBox="1"/>
            <p:nvPr/>
          </p:nvSpPr>
          <p:spPr>
            <a:xfrm>
              <a:off x="4619625" y="1585410"/>
              <a:ext cx="4524375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600" b="1" i="1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You know what questions you’ll have…</a:t>
              </a:r>
            </a:p>
            <a:p>
              <a:pPr algn="ctr">
                <a:defRPr sz="1600" b="1" i="1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Make sure you can answer them!</a:t>
              </a:r>
            </a:p>
            <a:p>
              <a:pPr algn="ctr">
                <a:defRPr sz="1600" b="1" i="1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endParaRPr>
                <a:latin typeface="Arial" charset="0"/>
                <a:ea typeface="Arial" charset="0"/>
                <a:cs typeface="Arial" charset="0"/>
              </a:endParaRPr>
            </a:p>
            <a:p>
              <a:pPr algn="ctr">
                <a:defRPr sz="1600" b="1" i="1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Setup the video camera before the robbery.</a:t>
              </a:r>
            </a:p>
            <a:p>
              <a:pPr algn="ctr">
                <a:defRPr sz="1600" b="1" i="1">
                  <a:latin typeface="Raleway Medium"/>
                  <a:ea typeface="Raleway Medium"/>
                  <a:cs typeface="Raleway Medium"/>
                  <a:sym typeface="Raleway Medium"/>
                </a:defRPr>
              </a:pPr>
              <a:r>
                <a:rPr>
                  <a:latin typeface="Arial" charset="0"/>
                  <a:ea typeface="Arial" charset="0"/>
                  <a:cs typeface="Arial" charset="0"/>
                </a:rPr>
                <a:t>Move Fast, Don’t Wait on Technology!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Prioritize Collection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92044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50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 advAuto="0"/>
      <p:bldP spid="303" grpId="0" animBg="1" advAuto="0"/>
      <p:bldP spid="306" grpId="0" animBg="1" advAuto="0"/>
      <p:bldP spid="316" grpId="0" animBg="1" advAuto="0"/>
      <p:bldP spid="317" grpId="0" animBg="1" advAuto="0"/>
      <p:bldP spid="318" grpId="0" animBg="1" advAuto="0"/>
      <p:bldP spid="318" grpId="1" animBg="1" advAuto="0"/>
      <p:bldP spid="340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"/>
          <p:cNvGrpSpPr/>
          <p:nvPr/>
        </p:nvGrpSpPr>
        <p:grpSpPr>
          <a:xfrm>
            <a:off x="304313" y="651235"/>
            <a:ext cx="7342473" cy="722291"/>
            <a:chOff x="0" y="0"/>
            <a:chExt cx="7342472" cy="722290"/>
          </a:xfrm>
        </p:grpSpPr>
        <p:sp>
          <p:nvSpPr>
            <p:cNvPr id="347" name="Rectangle"/>
            <p:cNvSpPr/>
            <p:nvPr/>
          </p:nvSpPr>
          <p:spPr>
            <a:xfrm>
              <a:off x="0" y="-1"/>
              <a:ext cx="7342473" cy="722292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b="1"/>
              </a:pPr>
              <a:endParaRPr/>
            </a:p>
          </p:txBody>
        </p:sp>
        <p:sp>
          <p:nvSpPr>
            <p:cNvPr id="348" name="Scanning"/>
            <p:cNvSpPr txBox="1"/>
            <p:nvPr/>
          </p:nvSpPr>
          <p:spPr>
            <a:xfrm>
              <a:off x="154727" y="268020"/>
              <a:ext cx="5046897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b="0" dirty="0">
                  <a:latin typeface="Arial" charset="0"/>
                  <a:ea typeface="Arial" charset="0"/>
                  <a:cs typeface="Arial" charset="0"/>
                </a:rPr>
                <a:t>Scanning</a:t>
              </a:r>
            </a:p>
          </p:txBody>
        </p:sp>
        <p:grpSp>
          <p:nvGrpSpPr>
            <p:cNvPr id="392" name="Group"/>
            <p:cNvGrpSpPr/>
            <p:nvPr/>
          </p:nvGrpSpPr>
          <p:grpSpPr>
            <a:xfrm>
              <a:off x="6027954" y="69506"/>
              <a:ext cx="1005614" cy="581900"/>
              <a:chOff x="0" y="0"/>
              <a:chExt cx="1005613" cy="581899"/>
            </a:xfrm>
          </p:grpSpPr>
          <p:sp>
            <p:nvSpPr>
              <p:cNvPr id="349" name="Oval"/>
              <p:cNvSpPr/>
              <p:nvPr/>
            </p:nvSpPr>
            <p:spPr>
              <a:xfrm>
                <a:off x="580161" y="44023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0" name="Oval"/>
              <p:cNvSpPr/>
              <p:nvPr/>
            </p:nvSpPr>
            <p:spPr>
              <a:xfrm>
                <a:off x="287027" y="44023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1" name="Oval"/>
              <p:cNvSpPr/>
              <p:nvPr/>
            </p:nvSpPr>
            <p:spPr>
              <a:xfrm>
                <a:off x="384738" y="44023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2" name="Oval"/>
              <p:cNvSpPr/>
              <p:nvPr/>
            </p:nvSpPr>
            <p:spPr>
              <a:xfrm>
                <a:off x="482450" y="53395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3" name="Oval"/>
              <p:cNvSpPr/>
              <p:nvPr/>
            </p:nvSpPr>
            <p:spPr>
              <a:xfrm>
                <a:off x="580161" y="53395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4" name="Oval"/>
              <p:cNvSpPr/>
              <p:nvPr/>
            </p:nvSpPr>
            <p:spPr>
              <a:xfrm>
                <a:off x="287027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5" name="Oval"/>
              <p:cNvSpPr/>
              <p:nvPr/>
            </p:nvSpPr>
            <p:spPr>
              <a:xfrm>
                <a:off x="384738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6" name="Oval"/>
              <p:cNvSpPr/>
              <p:nvPr/>
            </p:nvSpPr>
            <p:spPr>
              <a:xfrm>
                <a:off x="482450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7" name="Oval"/>
              <p:cNvSpPr/>
              <p:nvPr/>
            </p:nvSpPr>
            <p:spPr>
              <a:xfrm>
                <a:off x="580161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8" name="Oval"/>
              <p:cNvSpPr/>
              <p:nvPr/>
            </p:nvSpPr>
            <p:spPr>
              <a:xfrm>
                <a:off x="384738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9" name="Oval"/>
              <p:cNvSpPr/>
              <p:nvPr/>
            </p:nvSpPr>
            <p:spPr>
              <a:xfrm>
                <a:off x="865153" y="4424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0" name="Oval"/>
              <p:cNvSpPr/>
              <p:nvPr/>
            </p:nvSpPr>
            <p:spPr>
              <a:xfrm>
                <a:off x="962865" y="4424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1" name="Oval"/>
              <p:cNvSpPr/>
              <p:nvPr/>
            </p:nvSpPr>
            <p:spPr>
              <a:xfrm>
                <a:off x="865153" y="5361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2" name="Oval"/>
              <p:cNvSpPr/>
              <p:nvPr/>
            </p:nvSpPr>
            <p:spPr>
              <a:xfrm>
                <a:off x="767442" y="5361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3" name="Oval"/>
              <p:cNvSpPr/>
              <p:nvPr/>
            </p:nvSpPr>
            <p:spPr>
              <a:xfrm>
                <a:off x="962865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4" name="Oval"/>
              <p:cNvSpPr/>
              <p:nvPr/>
            </p:nvSpPr>
            <p:spPr>
              <a:xfrm>
                <a:off x="767442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5" name="Oval"/>
              <p:cNvSpPr/>
              <p:nvPr/>
            </p:nvSpPr>
            <p:spPr>
              <a:xfrm>
                <a:off x="865153" y="35960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6" name="Oval"/>
              <p:cNvSpPr/>
              <p:nvPr/>
            </p:nvSpPr>
            <p:spPr>
              <a:xfrm>
                <a:off x="962865" y="35960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7" name="Oval"/>
              <p:cNvSpPr/>
              <p:nvPr/>
            </p:nvSpPr>
            <p:spPr>
              <a:xfrm>
                <a:off x="195423" y="44023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8" name="Oval"/>
              <p:cNvSpPr/>
              <p:nvPr/>
            </p:nvSpPr>
            <p:spPr>
              <a:xfrm>
                <a:off x="97711" y="53395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9" name="Oval"/>
              <p:cNvSpPr/>
              <p:nvPr/>
            </p:nvSpPr>
            <p:spPr>
              <a:xfrm>
                <a:off x="195423" y="53395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0" name="Oval"/>
              <p:cNvSpPr/>
              <p:nvPr/>
            </p:nvSpPr>
            <p:spPr>
              <a:xfrm>
                <a:off x="0" y="53395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1" name="Oval"/>
              <p:cNvSpPr/>
              <p:nvPr/>
            </p:nvSpPr>
            <p:spPr>
              <a:xfrm>
                <a:off x="97711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2" name="Oval"/>
              <p:cNvSpPr/>
              <p:nvPr/>
            </p:nvSpPr>
            <p:spPr>
              <a:xfrm>
                <a:off x="97711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3" name="Oval"/>
              <p:cNvSpPr/>
              <p:nvPr/>
            </p:nvSpPr>
            <p:spPr>
              <a:xfrm>
                <a:off x="0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4" name="Oval"/>
              <p:cNvSpPr/>
              <p:nvPr/>
            </p:nvSpPr>
            <p:spPr>
              <a:xfrm>
                <a:off x="580161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5" name="Oval"/>
              <p:cNvSpPr/>
              <p:nvPr/>
            </p:nvSpPr>
            <p:spPr>
              <a:xfrm>
                <a:off x="384738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6" name="Oval"/>
              <p:cNvSpPr/>
              <p:nvPr/>
            </p:nvSpPr>
            <p:spPr>
              <a:xfrm>
                <a:off x="580161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7" name="Oval"/>
              <p:cNvSpPr/>
              <p:nvPr/>
            </p:nvSpPr>
            <p:spPr>
              <a:xfrm>
                <a:off x="287027" y="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8" name="Oval"/>
              <p:cNvSpPr/>
              <p:nvPr/>
            </p:nvSpPr>
            <p:spPr>
              <a:xfrm>
                <a:off x="384738" y="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9" name="Oval"/>
              <p:cNvSpPr/>
              <p:nvPr/>
            </p:nvSpPr>
            <p:spPr>
              <a:xfrm>
                <a:off x="865153" y="8499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0" name="Oval"/>
              <p:cNvSpPr/>
              <p:nvPr/>
            </p:nvSpPr>
            <p:spPr>
              <a:xfrm>
                <a:off x="865153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1" name="Oval"/>
              <p:cNvSpPr/>
              <p:nvPr/>
            </p:nvSpPr>
            <p:spPr>
              <a:xfrm>
                <a:off x="962865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2" name="Oval"/>
              <p:cNvSpPr/>
              <p:nvPr/>
            </p:nvSpPr>
            <p:spPr>
              <a:xfrm>
                <a:off x="669730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3" name="Oval"/>
              <p:cNvSpPr/>
              <p:nvPr/>
            </p:nvSpPr>
            <p:spPr>
              <a:xfrm>
                <a:off x="767442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4" name="Oval"/>
              <p:cNvSpPr/>
              <p:nvPr/>
            </p:nvSpPr>
            <p:spPr>
              <a:xfrm>
                <a:off x="865153" y="217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5" name="Oval"/>
              <p:cNvSpPr/>
              <p:nvPr/>
            </p:nvSpPr>
            <p:spPr>
              <a:xfrm>
                <a:off x="97711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6" name="Oval"/>
              <p:cNvSpPr/>
              <p:nvPr/>
            </p:nvSpPr>
            <p:spPr>
              <a:xfrm>
                <a:off x="195423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7" name="Oval"/>
              <p:cNvSpPr/>
              <p:nvPr/>
            </p:nvSpPr>
            <p:spPr>
              <a:xfrm>
                <a:off x="97711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8" name="Oval"/>
              <p:cNvSpPr/>
              <p:nvPr/>
            </p:nvSpPr>
            <p:spPr>
              <a:xfrm>
                <a:off x="0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9" name="Oval"/>
              <p:cNvSpPr/>
              <p:nvPr/>
            </p:nvSpPr>
            <p:spPr>
              <a:xfrm>
                <a:off x="97711" y="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0" name="Oval"/>
              <p:cNvSpPr/>
              <p:nvPr/>
            </p:nvSpPr>
            <p:spPr>
              <a:xfrm>
                <a:off x="195423" y="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1" name="Oval"/>
              <p:cNvSpPr/>
              <p:nvPr/>
            </p:nvSpPr>
            <p:spPr>
              <a:xfrm>
                <a:off x="0" y="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475" name="Group"/>
          <p:cNvGrpSpPr/>
          <p:nvPr/>
        </p:nvGrpSpPr>
        <p:grpSpPr>
          <a:xfrm>
            <a:off x="304312" y="1434931"/>
            <a:ext cx="7346107" cy="722291"/>
            <a:chOff x="0" y="0"/>
            <a:chExt cx="7346105" cy="722290"/>
          </a:xfrm>
        </p:grpSpPr>
        <p:grpSp>
          <p:nvGrpSpPr>
            <p:cNvPr id="396" name="Group"/>
            <p:cNvGrpSpPr/>
            <p:nvPr/>
          </p:nvGrpSpPr>
          <p:grpSpPr>
            <a:xfrm>
              <a:off x="-1" y="-1"/>
              <a:ext cx="7346107" cy="722291"/>
              <a:chOff x="0" y="0"/>
              <a:chExt cx="7346105" cy="722290"/>
            </a:xfrm>
          </p:grpSpPr>
          <p:sp>
            <p:nvSpPr>
              <p:cNvPr id="394" name="Rectangle"/>
              <p:cNvSpPr/>
              <p:nvPr/>
            </p:nvSpPr>
            <p:spPr>
              <a:xfrm>
                <a:off x="-1" y="-1"/>
                <a:ext cx="7346107" cy="722291"/>
              </a:xfrm>
              <a:prstGeom prst="rect">
                <a:avLst/>
              </a:prstGeom>
              <a:gradFill flip="none" rotWithShape="1">
                <a:gsLst>
                  <a:gs pos="0">
                    <a:srgbClr val="404040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/>
                </a:pPr>
                <a:endParaRPr/>
              </a:p>
            </p:txBody>
          </p:sp>
          <p:sp>
            <p:nvSpPr>
              <p:cNvPr id="395" name="Continuous Recording"/>
              <p:cNvSpPr txBox="1"/>
              <p:nvPr/>
            </p:nvSpPr>
            <p:spPr>
              <a:xfrm>
                <a:off x="147766" y="281648"/>
                <a:ext cx="5049394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</a:lstStyle>
              <a:p>
                <a:r>
                  <a:rPr b="0" dirty="0">
                    <a:latin typeface="Arial" charset="0"/>
                    <a:ea typeface="Arial" charset="0"/>
                    <a:cs typeface="Arial" charset="0"/>
                  </a:rPr>
                  <a:t>Continuous Recording</a:t>
                </a:r>
              </a:p>
            </p:txBody>
          </p:sp>
        </p:grpSp>
        <p:grpSp>
          <p:nvGrpSpPr>
            <p:cNvPr id="474" name="Group"/>
            <p:cNvGrpSpPr/>
            <p:nvPr/>
          </p:nvGrpSpPr>
          <p:grpSpPr>
            <a:xfrm>
              <a:off x="6027954" y="89495"/>
              <a:ext cx="1005614" cy="581901"/>
              <a:chOff x="0" y="0"/>
              <a:chExt cx="1005612" cy="581900"/>
            </a:xfrm>
          </p:grpSpPr>
          <p:sp>
            <p:nvSpPr>
              <p:cNvPr id="397" name="Oval"/>
              <p:cNvSpPr/>
              <p:nvPr/>
            </p:nvSpPr>
            <p:spPr>
              <a:xfrm>
                <a:off x="482449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8" name="Oval"/>
              <p:cNvSpPr/>
              <p:nvPr/>
            </p:nvSpPr>
            <p:spPr>
              <a:xfrm>
                <a:off x="580161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9" name="Oval"/>
              <p:cNvSpPr/>
              <p:nvPr/>
            </p:nvSpPr>
            <p:spPr>
              <a:xfrm>
                <a:off x="287027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0" name="Oval"/>
              <p:cNvSpPr/>
              <p:nvPr/>
            </p:nvSpPr>
            <p:spPr>
              <a:xfrm>
                <a:off x="384738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1" name="Oval"/>
              <p:cNvSpPr/>
              <p:nvPr/>
            </p:nvSpPr>
            <p:spPr>
              <a:xfrm>
                <a:off x="482449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2" name="Oval"/>
              <p:cNvSpPr/>
              <p:nvPr/>
            </p:nvSpPr>
            <p:spPr>
              <a:xfrm>
                <a:off x="580161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3" name="Oval"/>
              <p:cNvSpPr/>
              <p:nvPr/>
            </p:nvSpPr>
            <p:spPr>
              <a:xfrm>
                <a:off x="287027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4" name="Oval"/>
              <p:cNvSpPr/>
              <p:nvPr/>
            </p:nvSpPr>
            <p:spPr>
              <a:xfrm>
                <a:off x="384738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5" name="Oval"/>
              <p:cNvSpPr/>
              <p:nvPr/>
            </p:nvSpPr>
            <p:spPr>
              <a:xfrm>
                <a:off x="482449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6" name="Oval"/>
              <p:cNvSpPr/>
              <p:nvPr/>
            </p:nvSpPr>
            <p:spPr>
              <a:xfrm>
                <a:off x="580161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7" name="Oval"/>
              <p:cNvSpPr/>
              <p:nvPr/>
            </p:nvSpPr>
            <p:spPr>
              <a:xfrm>
                <a:off x="287027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8" name="Oval"/>
              <p:cNvSpPr/>
              <p:nvPr/>
            </p:nvSpPr>
            <p:spPr>
              <a:xfrm>
                <a:off x="384738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9" name="Oval"/>
              <p:cNvSpPr/>
              <p:nvPr/>
            </p:nvSpPr>
            <p:spPr>
              <a:xfrm>
                <a:off x="482449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0" name="Oval"/>
              <p:cNvSpPr/>
              <p:nvPr/>
            </p:nvSpPr>
            <p:spPr>
              <a:xfrm>
                <a:off x="580161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1" name="Oval"/>
              <p:cNvSpPr/>
              <p:nvPr/>
            </p:nvSpPr>
            <p:spPr>
              <a:xfrm>
                <a:off x="287027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2" name="Oval"/>
              <p:cNvSpPr/>
              <p:nvPr/>
            </p:nvSpPr>
            <p:spPr>
              <a:xfrm>
                <a:off x="384738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3" name="Oval"/>
              <p:cNvSpPr/>
              <p:nvPr/>
            </p:nvSpPr>
            <p:spPr>
              <a:xfrm>
                <a:off x="865152" y="44241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4" name="Oval"/>
              <p:cNvSpPr/>
              <p:nvPr/>
            </p:nvSpPr>
            <p:spPr>
              <a:xfrm>
                <a:off x="962864" y="44241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5" name="Oval"/>
              <p:cNvSpPr/>
              <p:nvPr/>
            </p:nvSpPr>
            <p:spPr>
              <a:xfrm>
                <a:off x="669730" y="44241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6" name="Oval"/>
              <p:cNvSpPr/>
              <p:nvPr/>
            </p:nvSpPr>
            <p:spPr>
              <a:xfrm>
                <a:off x="767441" y="442418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7" name="Oval"/>
              <p:cNvSpPr/>
              <p:nvPr/>
            </p:nvSpPr>
            <p:spPr>
              <a:xfrm>
                <a:off x="865152" y="53613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8" name="Oval"/>
              <p:cNvSpPr/>
              <p:nvPr/>
            </p:nvSpPr>
            <p:spPr>
              <a:xfrm>
                <a:off x="962864" y="53613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9" name="Oval"/>
              <p:cNvSpPr/>
              <p:nvPr/>
            </p:nvSpPr>
            <p:spPr>
              <a:xfrm>
                <a:off x="669730" y="53613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0" name="Oval"/>
              <p:cNvSpPr/>
              <p:nvPr/>
            </p:nvSpPr>
            <p:spPr>
              <a:xfrm>
                <a:off x="767441" y="536132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1" name="Oval"/>
              <p:cNvSpPr/>
              <p:nvPr/>
            </p:nvSpPr>
            <p:spPr>
              <a:xfrm>
                <a:off x="865152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2" name="Oval"/>
              <p:cNvSpPr/>
              <p:nvPr/>
            </p:nvSpPr>
            <p:spPr>
              <a:xfrm>
                <a:off x="962864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3" name="Oval"/>
              <p:cNvSpPr/>
              <p:nvPr/>
            </p:nvSpPr>
            <p:spPr>
              <a:xfrm>
                <a:off x="669730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4" name="Oval"/>
              <p:cNvSpPr/>
              <p:nvPr/>
            </p:nvSpPr>
            <p:spPr>
              <a:xfrm>
                <a:off x="767441" y="26588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5" name="Oval"/>
              <p:cNvSpPr/>
              <p:nvPr/>
            </p:nvSpPr>
            <p:spPr>
              <a:xfrm>
                <a:off x="865152" y="35960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6" name="Oval"/>
              <p:cNvSpPr/>
              <p:nvPr/>
            </p:nvSpPr>
            <p:spPr>
              <a:xfrm>
                <a:off x="962864" y="35960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7" name="Oval"/>
              <p:cNvSpPr/>
              <p:nvPr/>
            </p:nvSpPr>
            <p:spPr>
              <a:xfrm>
                <a:off x="669730" y="35960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8" name="Oval"/>
              <p:cNvSpPr/>
              <p:nvPr/>
            </p:nvSpPr>
            <p:spPr>
              <a:xfrm>
                <a:off x="767441" y="35960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9" name="Oval"/>
              <p:cNvSpPr/>
              <p:nvPr/>
            </p:nvSpPr>
            <p:spPr>
              <a:xfrm>
                <a:off x="97711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0" name="Oval"/>
              <p:cNvSpPr/>
              <p:nvPr/>
            </p:nvSpPr>
            <p:spPr>
              <a:xfrm>
                <a:off x="195422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1" name="Oval"/>
              <p:cNvSpPr/>
              <p:nvPr/>
            </p:nvSpPr>
            <p:spPr>
              <a:xfrm>
                <a:off x="0" y="44023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2" name="Oval"/>
              <p:cNvSpPr/>
              <p:nvPr/>
            </p:nvSpPr>
            <p:spPr>
              <a:xfrm>
                <a:off x="97711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3" name="Oval"/>
              <p:cNvSpPr/>
              <p:nvPr/>
            </p:nvSpPr>
            <p:spPr>
              <a:xfrm>
                <a:off x="195422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4" name="Oval"/>
              <p:cNvSpPr/>
              <p:nvPr/>
            </p:nvSpPr>
            <p:spPr>
              <a:xfrm>
                <a:off x="0" y="533953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5" name="Oval"/>
              <p:cNvSpPr/>
              <p:nvPr/>
            </p:nvSpPr>
            <p:spPr>
              <a:xfrm>
                <a:off x="97711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6" name="Oval"/>
              <p:cNvSpPr/>
              <p:nvPr/>
            </p:nvSpPr>
            <p:spPr>
              <a:xfrm>
                <a:off x="195422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7" name="Oval"/>
              <p:cNvSpPr/>
              <p:nvPr/>
            </p:nvSpPr>
            <p:spPr>
              <a:xfrm>
                <a:off x="0" y="26370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8" name="Oval"/>
              <p:cNvSpPr/>
              <p:nvPr/>
            </p:nvSpPr>
            <p:spPr>
              <a:xfrm>
                <a:off x="97711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9" name="Oval"/>
              <p:cNvSpPr/>
              <p:nvPr/>
            </p:nvSpPr>
            <p:spPr>
              <a:xfrm>
                <a:off x="195422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0" name="Oval"/>
              <p:cNvSpPr/>
              <p:nvPr/>
            </p:nvSpPr>
            <p:spPr>
              <a:xfrm>
                <a:off x="0" y="35742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1" name="Oval"/>
              <p:cNvSpPr/>
              <p:nvPr/>
            </p:nvSpPr>
            <p:spPr>
              <a:xfrm>
                <a:off x="482449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2" name="Oval"/>
              <p:cNvSpPr/>
              <p:nvPr/>
            </p:nvSpPr>
            <p:spPr>
              <a:xfrm>
                <a:off x="580161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3" name="Oval"/>
              <p:cNvSpPr/>
              <p:nvPr/>
            </p:nvSpPr>
            <p:spPr>
              <a:xfrm>
                <a:off x="287027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4" name="Oval"/>
              <p:cNvSpPr/>
              <p:nvPr/>
            </p:nvSpPr>
            <p:spPr>
              <a:xfrm>
                <a:off x="384738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5" name="Oval"/>
              <p:cNvSpPr/>
              <p:nvPr/>
            </p:nvSpPr>
            <p:spPr>
              <a:xfrm>
                <a:off x="482449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6" name="Oval"/>
              <p:cNvSpPr/>
              <p:nvPr/>
            </p:nvSpPr>
            <p:spPr>
              <a:xfrm>
                <a:off x="580161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7" name="Oval"/>
              <p:cNvSpPr/>
              <p:nvPr/>
            </p:nvSpPr>
            <p:spPr>
              <a:xfrm>
                <a:off x="287027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8" name="Oval"/>
              <p:cNvSpPr/>
              <p:nvPr/>
            </p:nvSpPr>
            <p:spPr>
              <a:xfrm>
                <a:off x="384738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9" name="Oval"/>
              <p:cNvSpPr/>
              <p:nvPr/>
            </p:nvSpPr>
            <p:spPr>
              <a:xfrm>
                <a:off x="482449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0" name="Oval"/>
              <p:cNvSpPr/>
              <p:nvPr/>
            </p:nvSpPr>
            <p:spPr>
              <a:xfrm>
                <a:off x="580161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1" name="Oval"/>
              <p:cNvSpPr/>
              <p:nvPr/>
            </p:nvSpPr>
            <p:spPr>
              <a:xfrm>
                <a:off x="287027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2" name="Oval"/>
              <p:cNvSpPr/>
              <p:nvPr/>
            </p:nvSpPr>
            <p:spPr>
              <a:xfrm>
                <a:off x="384738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3" name="Oval"/>
              <p:cNvSpPr/>
              <p:nvPr/>
            </p:nvSpPr>
            <p:spPr>
              <a:xfrm>
                <a:off x="865152" y="8499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4" name="Oval"/>
              <p:cNvSpPr/>
              <p:nvPr/>
            </p:nvSpPr>
            <p:spPr>
              <a:xfrm>
                <a:off x="962864" y="8499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5" name="Oval"/>
              <p:cNvSpPr/>
              <p:nvPr/>
            </p:nvSpPr>
            <p:spPr>
              <a:xfrm>
                <a:off x="669730" y="8499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6" name="Oval"/>
              <p:cNvSpPr/>
              <p:nvPr/>
            </p:nvSpPr>
            <p:spPr>
              <a:xfrm>
                <a:off x="767441" y="84996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7" name="Oval"/>
              <p:cNvSpPr/>
              <p:nvPr/>
            </p:nvSpPr>
            <p:spPr>
              <a:xfrm>
                <a:off x="865152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8" name="Oval"/>
              <p:cNvSpPr/>
              <p:nvPr/>
            </p:nvSpPr>
            <p:spPr>
              <a:xfrm>
                <a:off x="962864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9" name="Oval"/>
              <p:cNvSpPr/>
              <p:nvPr/>
            </p:nvSpPr>
            <p:spPr>
              <a:xfrm>
                <a:off x="669730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0" name="Oval"/>
              <p:cNvSpPr/>
              <p:nvPr/>
            </p:nvSpPr>
            <p:spPr>
              <a:xfrm>
                <a:off x="767441" y="178710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1" name="Oval"/>
              <p:cNvSpPr/>
              <p:nvPr/>
            </p:nvSpPr>
            <p:spPr>
              <a:xfrm>
                <a:off x="865152" y="217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2" name="Oval"/>
              <p:cNvSpPr/>
              <p:nvPr/>
            </p:nvSpPr>
            <p:spPr>
              <a:xfrm>
                <a:off x="962864" y="217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3" name="Oval"/>
              <p:cNvSpPr/>
              <p:nvPr/>
            </p:nvSpPr>
            <p:spPr>
              <a:xfrm>
                <a:off x="669730" y="217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4" name="Oval"/>
              <p:cNvSpPr/>
              <p:nvPr/>
            </p:nvSpPr>
            <p:spPr>
              <a:xfrm>
                <a:off x="767441" y="2179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5" name="Oval"/>
              <p:cNvSpPr/>
              <p:nvPr/>
            </p:nvSpPr>
            <p:spPr>
              <a:xfrm>
                <a:off x="97711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6" name="Oval"/>
              <p:cNvSpPr/>
              <p:nvPr/>
            </p:nvSpPr>
            <p:spPr>
              <a:xfrm>
                <a:off x="195422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7" name="Oval"/>
              <p:cNvSpPr/>
              <p:nvPr/>
            </p:nvSpPr>
            <p:spPr>
              <a:xfrm>
                <a:off x="0" y="82817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8" name="Oval"/>
              <p:cNvSpPr/>
              <p:nvPr/>
            </p:nvSpPr>
            <p:spPr>
              <a:xfrm>
                <a:off x="97711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9" name="Oval"/>
              <p:cNvSpPr/>
              <p:nvPr/>
            </p:nvSpPr>
            <p:spPr>
              <a:xfrm>
                <a:off x="195422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70" name="Oval"/>
              <p:cNvSpPr/>
              <p:nvPr/>
            </p:nvSpPr>
            <p:spPr>
              <a:xfrm>
                <a:off x="0" y="17653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71" name="Oval"/>
              <p:cNvSpPr/>
              <p:nvPr/>
            </p:nvSpPr>
            <p:spPr>
              <a:xfrm>
                <a:off x="97711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72" name="Oval"/>
              <p:cNvSpPr/>
              <p:nvPr/>
            </p:nvSpPr>
            <p:spPr>
              <a:xfrm>
                <a:off x="195422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73" name="Oval"/>
              <p:cNvSpPr/>
              <p:nvPr/>
            </p:nvSpPr>
            <p:spPr>
              <a:xfrm>
                <a:off x="0" y="-1"/>
                <a:ext cx="42749" cy="45769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557" name="Group"/>
          <p:cNvGrpSpPr/>
          <p:nvPr/>
        </p:nvGrpSpPr>
        <p:grpSpPr>
          <a:xfrm>
            <a:off x="304310" y="2210478"/>
            <a:ext cx="7341666" cy="722291"/>
            <a:chOff x="0" y="0"/>
            <a:chExt cx="7341664" cy="722290"/>
          </a:xfrm>
        </p:grpSpPr>
        <p:grpSp>
          <p:nvGrpSpPr>
            <p:cNvPr id="478" name="Group"/>
            <p:cNvGrpSpPr/>
            <p:nvPr/>
          </p:nvGrpSpPr>
          <p:grpSpPr>
            <a:xfrm>
              <a:off x="-1" y="-1"/>
              <a:ext cx="7341666" cy="722291"/>
              <a:chOff x="0" y="0"/>
              <a:chExt cx="7341664" cy="722290"/>
            </a:xfrm>
          </p:grpSpPr>
          <p:sp>
            <p:nvSpPr>
              <p:cNvPr id="476" name="Rectangle"/>
              <p:cNvSpPr/>
              <p:nvPr/>
            </p:nvSpPr>
            <p:spPr>
              <a:xfrm>
                <a:off x="-1" y="-1"/>
                <a:ext cx="7341666" cy="722291"/>
              </a:xfrm>
              <a:prstGeom prst="rect">
                <a:avLst/>
              </a:prstGeom>
              <a:gradFill flip="none" rotWithShape="1">
                <a:gsLst>
                  <a:gs pos="0">
                    <a:srgbClr val="595959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/>
                </a:pPr>
                <a:endParaRPr/>
              </a:p>
            </p:txBody>
          </p:sp>
          <p:sp>
            <p:nvSpPr>
              <p:cNvPr id="477" name="Continuous Recording + Intelligence"/>
              <p:cNvSpPr txBox="1"/>
              <p:nvPr/>
            </p:nvSpPr>
            <p:spPr>
              <a:xfrm>
                <a:off x="150021" y="268021"/>
                <a:ext cx="5046341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</a:lstStyle>
              <a:p>
                <a:r>
                  <a:rPr b="0" dirty="0">
                    <a:latin typeface="Arial" charset="0"/>
                    <a:ea typeface="Arial" charset="0"/>
                    <a:cs typeface="Arial" charset="0"/>
                  </a:rPr>
                  <a:t>Continuous Recording + Intelligence</a:t>
                </a:r>
              </a:p>
            </p:txBody>
          </p:sp>
        </p:grpSp>
        <p:grpSp>
          <p:nvGrpSpPr>
            <p:cNvPr id="556" name="Group"/>
            <p:cNvGrpSpPr/>
            <p:nvPr/>
          </p:nvGrpSpPr>
          <p:grpSpPr>
            <a:xfrm>
              <a:off x="6027957" y="77681"/>
              <a:ext cx="1005612" cy="581900"/>
              <a:chOff x="0" y="0"/>
              <a:chExt cx="1005611" cy="581899"/>
            </a:xfrm>
          </p:grpSpPr>
          <p:sp>
            <p:nvSpPr>
              <p:cNvPr id="479" name="Oval"/>
              <p:cNvSpPr/>
              <p:nvPr/>
            </p:nvSpPr>
            <p:spPr>
              <a:xfrm>
                <a:off x="482449" y="440238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0" name="Oval"/>
              <p:cNvSpPr/>
              <p:nvPr/>
            </p:nvSpPr>
            <p:spPr>
              <a:xfrm>
                <a:off x="580160" y="440238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481" name="Oval"/>
              <p:cNvSpPr/>
              <p:nvPr/>
            </p:nvSpPr>
            <p:spPr>
              <a:xfrm>
                <a:off x="287026" y="440238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2" name="Oval"/>
              <p:cNvSpPr/>
              <p:nvPr/>
            </p:nvSpPr>
            <p:spPr>
              <a:xfrm>
                <a:off x="384738" y="440238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3" name="Oval"/>
              <p:cNvSpPr/>
              <p:nvPr/>
            </p:nvSpPr>
            <p:spPr>
              <a:xfrm>
                <a:off x="482449" y="533952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4" name="Oval"/>
              <p:cNvSpPr/>
              <p:nvPr/>
            </p:nvSpPr>
            <p:spPr>
              <a:xfrm>
                <a:off x="580160" y="533952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5" name="Oval"/>
              <p:cNvSpPr/>
              <p:nvPr/>
            </p:nvSpPr>
            <p:spPr>
              <a:xfrm>
                <a:off x="287026" y="533952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6" name="Oval"/>
              <p:cNvSpPr/>
              <p:nvPr/>
            </p:nvSpPr>
            <p:spPr>
              <a:xfrm>
                <a:off x="384738" y="533952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87" name="Oval"/>
              <p:cNvSpPr/>
              <p:nvPr/>
            </p:nvSpPr>
            <p:spPr>
              <a:xfrm>
                <a:off x="482449" y="263707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488" name="Oval"/>
              <p:cNvSpPr/>
              <p:nvPr/>
            </p:nvSpPr>
            <p:spPr>
              <a:xfrm>
                <a:off x="580160" y="263707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489" name="Oval"/>
              <p:cNvSpPr/>
              <p:nvPr/>
            </p:nvSpPr>
            <p:spPr>
              <a:xfrm>
                <a:off x="287026" y="26370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0" name="Oval"/>
              <p:cNvSpPr/>
              <p:nvPr/>
            </p:nvSpPr>
            <p:spPr>
              <a:xfrm>
                <a:off x="384738" y="26370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1" name="Oval"/>
              <p:cNvSpPr/>
              <p:nvPr/>
            </p:nvSpPr>
            <p:spPr>
              <a:xfrm>
                <a:off x="482449" y="357421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2" name="Oval"/>
              <p:cNvSpPr/>
              <p:nvPr/>
            </p:nvSpPr>
            <p:spPr>
              <a:xfrm>
                <a:off x="580160" y="35742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3" name="Oval"/>
              <p:cNvSpPr/>
              <p:nvPr/>
            </p:nvSpPr>
            <p:spPr>
              <a:xfrm>
                <a:off x="287026" y="35742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4" name="Oval"/>
              <p:cNvSpPr/>
              <p:nvPr/>
            </p:nvSpPr>
            <p:spPr>
              <a:xfrm>
                <a:off x="384738" y="35742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5" name="Oval"/>
              <p:cNvSpPr/>
              <p:nvPr/>
            </p:nvSpPr>
            <p:spPr>
              <a:xfrm>
                <a:off x="865151" y="442417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496" name="Oval"/>
              <p:cNvSpPr/>
              <p:nvPr/>
            </p:nvSpPr>
            <p:spPr>
              <a:xfrm>
                <a:off x="962863" y="4424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7" name="Oval"/>
              <p:cNvSpPr/>
              <p:nvPr/>
            </p:nvSpPr>
            <p:spPr>
              <a:xfrm>
                <a:off x="669729" y="4424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8" name="Oval"/>
              <p:cNvSpPr/>
              <p:nvPr/>
            </p:nvSpPr>
            <p:spPr>
              <a:xfrm>
                <a:off x="767440" y="442417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99" name="Oval"/>
              <p:cNvSpPr/>
              <p:nvPr/>
            </p:nvSpPr>
            <p:spPr>
              <a:xfrm>
                <a:off x="865151" y="53613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0" name="Oval"/>
              <p:cNvSpPr/>
              <p:nvPr/>
            </p:nvSpPr>
            <p:spPr>
              <a:xfrm>
                <a:off x="962863" y="536131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1" name="Oval"/>
              <p:cNvSpPr/>
              <p:nvPr/>
            </p:nvSpPr>
            <p:spPr>
              <a:xfrm>
                <a:off x="669729" y="53613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2" name="Oval"/>
              <p:cNvSpPr/>
              <p:nvPr/>
            </p:nvSpPr>
            <p:spPr>
              <a:xfrm>
                <a:off x="767440" y="53613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3" name="Oval"/>
              <p:cNvSpPr/>
              <p:nvPr/>
            </p:nvSpPr>
            <p:spPr>
              <a:xfrm>
                <a:off x="865151" y="265886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4" name="Oval"/>
              <p:cNvSpPr/>
              <p:nvPr/>
            </p:nvSpPr>
            <p:spPr>
              <a:xfrm>
                <a:off x="962863" y="265886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5" name="Oval"/>
              <p:cNvSpPr/>
              <p:nvPr/>
            </p:nvSpPr>
            <p:spPr>
              <a:xfrm>
                <a:off x="669729" y="265886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6" name="Oval"/>
              <p:cNvSpPr/>
              <p:nvPr/>
            </p:nvSpPr>
            <p:spPr>
              <a:xfrm>
                <a:off x="767440" y="265886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7" name="Oval"/>
              <p:cNvSpPr/>
              <p:nvPr/>
            </p:nvSpPr>
            <p:spPr>
              <a:xfrm>
                <a:off x="865151" y="359600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8" name="Oval"/>
              <p:cNvSpPr/>
              <p:nvPr/>
            </p:nvSpPr>
            <p:spPr>
              <a:xfrm>
                <a:off x="962863" y="35960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09" name="Oval"/>
              <p:cNvSpPr/>
              <p:nvPr/>
            </p:nvSpPr>
            <p:spPr>
              <a:xfrm>
                <a:off x="669729" y="35960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0" name="Oval"/>
              <p:cNvSpPr/>
              <p:nvPr/>
            </p:nvSpPr>
            <p:spPr>
              <a:xfrm>
                <a:off x="767440" y="35960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1" name="Oval"/>
              <p:cNvSpPr/>
              <p:nvPr/>
            </p:nvSpPr>
            <p:spPr>
              <a:xfrm>
                <a:off x="97711" y="440238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12" name="Oval"/>
              <p:cNvSpPr/>
              <p:nvPr/>
            </p:nvSpPr>
            <p:spPr>
              <a:xfrm>
                <a:off x="195422" y="440238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3" name="Oval"/>
              <p:cNvSpPr/>
              <p:nvPr/>
            </p:nvSpPr>
            <p:spPr>
              <a:xfrm>
                <a:off x="0" y="440238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4" name="Oval"/>
              <p:cNvSpPr/>
              <p:nvPr/>
            </p:nvSpPr>
            <p:spPr>
              <a:xfrm>
                <a:off x="97711" y="533952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5" name="Oval"/>
              <p:cNvSpPr/>
              <p:nvPr/>
            </p:nvSpPr>
            <p:spPr>
              <a:xfrm>
                <a:off x="195422" y="533952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16" name="Oval"/>
              <p:cNvSpPr/>
              <p:nvPr/>
            </p:nvSpPr>
            <p:spPr>
              <a:xfrm>
                <a:off x="0" y="533952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7" name="Oval"/>
              <p:cNvSpPr/>
              <p:nvPr/>
            </p:nvSpPr>
            <p:spPr>
              <a:xfrm>
                <a:off x="97711" y="26370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8" name="Oval"/>
              <p:cNvSpPr/>
              <p:nvPr/>
            </p:nvSpPr>
            <p:spPr>
              <a:xfrm>
                <a:off x="195422" y="263707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9" name="Oval"/>
              <p:cNvSpPr/>
              <p:nvPr/>
            </p:nvSpPr>
            <p:spPr>
              <a:xfrm>
                <a:off x="0" y="263707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20" name="Oval"/>
              <p:cNvSpPr/>
              <p:nvPr/>
            </p:nvSpPr>
            <p:spPr>
              <a:xfrm>
                <a:off x="97711" y="357421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1" name="Oval"/>
              <p:cNvSpPr/>
              <p:nvPr/>
            </p:nvSpPr>
            <p:spPr>
              <a:xfrm>
                <a:off x="195422" y="357421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22" name="Oval"/>
              <p:cNvSpPr/>
              <p:nvPr/>
            </p:nvSpPr>
            <p:spPr>
              <a:xfrm>
                <a:off x="0" y="35742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3" name="Oval"/>
              <p:cNvSpPr/>
              <p:nvPr/>
            </p:nvSpPr>
            <p:spPr>
              <a:xfrm>
                <a:off x="482449" y="82817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4" name="Oval"/>
              <p:cNvSpPr/>
              <p:nvPr/>
            </p:nvSpPr>
            <p:spPr>
              <a:xfrm>
                <a:off x="580160" y="828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5" name="Oval"/>
              <p:cNvSpPr/>
              <p:nvPr/>
            </p:nvSpPr>
            <p:spPr>
              <a:xfrm>
                <a:off x="287026" y="82817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6" name="Oval"/>
              <p:cNvSpPr/>
              <p:nvPr/>
            </p:nvSpPr>
            <p:spPr>
              <a:xfrm>
                <a:off x="384738" y="828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7" name="Oval"/>
              <p:cNvSpPr/>
              <p:nvPr/>
            </p:nvSpPr>
            <p:spPr>
              <a:xfrm>
                <a:off x="482449" y="176531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28" name="Oval"/>
              <p:cNvSpPr/>
              <p:nvPr/>
            </p:nvSpPr>
            <p:spPr>
              <a:xfrm>
                <a:off x="580160" y="17653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9" name="Oval"/>
              <p:cNvSpPr/>
              <p:nvPr/>
            </p:nvSpPr>
            <p:spPr>
              <a:xfrm>
                <a:off x="287026" y="176531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30" name="Oval"/>
              <p:cNvSpPr/>
              <p:nvPr/>
            </p:nvSpPr>
            <p:spPr>
              <a:xfrm>
                <a:off x="384738" y="17653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1" name="Oval"/>
              <p:cNvSpPr/>
              <p:nvPr/>
            </p:nvSpPr>
            <p:spPr>
              <a:xfrm>
                <a:off x="482449" y="0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2" name="Oval"/>
              <p:cNvSpPr/>
              <p:nvPr/>
            </p:nvSpPr>
            <p:spPr>
              <a:xfrm>
                <a:off x="580160" y="0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3" name="Oval"/>
              <p:cNvSpPr/>
              <p:nvPr/>
            </p:nvSpPr>
            <p:spPr>
              <a:xfrm>
                <a:off x="287026" y="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4" name="Oval"/>
              <p:cNvSpPr/>
              <p:nvPr/>
            </p:nvSpPr>
            <p:spPr>
              <a:xfrm>
                <a:off x="384738" y="0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5" name="Oval"/>
              <p:cNvSpPr/>
              <p:nvPr/>
            </p:nvSpPr>
            <p:spPr>
              <a:xfrm>
                <a:off x="865151" y="84996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36" name="Oval"/>
              <p:cNvSpPr/>
              <p:nvPr/>
            </p:nvSpPr>
            <p:spPr>
              <a:xfrm>
                <a:off x="962863" y="84996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7" name="Oval"/>
              <p:cNvSpPr/>
              <p:nvPr/>
            </p:nvSpPr>
            <p:spPr>
              <a:xfrm>
                <a:off x="669729" y="84996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8" name="Oval"/>
              <p:cNvSpPr/>
              <p:nvPr/>
            </p:nvSpPr>
            <p:spPr>
              <a:xfrm>
                <a:off x="767440" y="84996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39" name="Oval"/>
              <p:cNvSpPr/>
              <p:nvPr/>
            </p:nvSpPr>
            <p:spPr>
              <a:xfrm>
                <a:off x="865151" y="178710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40" name="Oval"/>
              <p:cNvSpPr/>
              <p:nvPr/>
            </p:nvSpPr>
            <p:spPr>
              <a:xfrm>
                <a:off x="962863" y="17871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1" name="Oval"/>
              <p:cNvSpPr/>
              <p:nvPr/>
            </p:nvSpPr>
            <p:spPr>
              <a:xfrm>
                <a:off x="669729" y="17871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2" name="Oval"/>
              <p:cNvSpPr/>
              <p:nvPr/>
            </p:nvSpPr>
            <p:spPr>
              <a:xfrm>
                <a:off x="767440" y="178710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3" name="Oval"/>
              <p:cNvSpPr/>
              <p:nvPr/>
            </p:nvSpPr>
            <p:spPr>
              <a:xfrm>
                <a:off x="865151" y="2179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4" name="Oval"/>
              <p:cNvSpPr/>
              <p:nvPr/>
            </p:nvSpPr>
            <p:spPr>
              <a:xfrm>
                <a:off x="962863" y="2179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5" name="Oval"/>
              <p:cNvSpPr/>
              <p:nvPr/>
            </p:nvSpPr>
            <p:spPr>
              <a:xfrm>
                <a:off x="669729" y="2179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6" name="Oval"/>
              <p:cNvSpPr/>
              <p:nvPr/>
            </p:nvSpPr>
            <p:spPr>
              <a:xfrm>
                <a:off x="767440" y="2179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7" name="Oval"/>
              <p:cNvSpPr/>
              <p:nvPr/>
            </p:nvSpPr>
            <p:spPr>
              <a:xfrm>
                <a:off x="97711" y="828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8" name="Oval"/>
              <p:cNvSpPr/>
              <p:nvPr/>
            </p:nvSpPr>
            <p:spPr>
              <a:xfrm>
                <a:off x="195422" y="82817"/>
                <a:ext cx="42749" cy="4576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49" name="Oval"/>
              <p:cNvSpPr/>
              <p:nvPr/>
            </p:nvSpPr>
            <p:spPr>
              <a:xfrm>
                <a:off x="0" y="82817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0" name="Oval"/>
              <p:cNvSpPr/>
              <p:nvPr/>
            </p:nvSpPr>
            <p:spPr>
              <a:xfrm>
                <a:off x="97711" y="17653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1" name="Oval"/>
              <p:cNvSpPr/>
              <p:nvPr/>
            </p:nvSpPr>
            <p:spPr>
              <a:xfrm>
                <a:off x="195422" y="176531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2" name="Oval"/>
              <p:cNvSpPr/>
              <p:nvPr/>
            </p:nvSpPr>
            <p:spPr>
              <a:xfrm>
                <a:off x="0" y="176531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3" name="Oval"/>
              <p:cNvSpPr/>
              <p:nvPr/>
            </p:nvSpPr>
            <p:spPr>
              <a:xfrm>
                <a:off x="97711" y="0"/>
                <a:ext cx="42749" cy="4576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4" name="Oval"/>
              <p:cNvSpPr/>
              <p:nvPr/>
            </p:nvSpPr>
            <p:spPr>
              <a:xfrm>
                <a:off x="195422" y="0"/>
                <a:ext cx="42749" cy="4576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5" name="Oval"/>
              <p:cNvSpPr/>
              <p:nvPr/>
            </p:nvSpPr>
            <p:spPr>
              <a:xfrm>
                <a:off x="0" y="0"/>
                <a:ext cx="42749" cy="4576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639" name="Group"/>
          <p:cNvGrpSpPr/>
          <p:nvPr/>
        </p:nvGrpSpPr>
        <p:grpSpPr>
          <a:xfrm>
            <a:off x="304311" y="2985393"/>
            <a:ext cx="7338636" cy="722291"/>
            <a:chOff x="0" y="0"/>
            <a:chExt cx="7338635" cy="722290"/>
          </a:xfrm>
        </p:grpSpPr>
        <p:grpSp>
          <p:nvGrpSpPr>
            <p:cNvPr id="560" name="Group"/>
            <p:cNvGrpSpPr/>
            <p:nvPr/>
          </p:nvGrpSpPr>
          <p:grpSpPr>
            <a:xfrm>
              <a:off x="-1" y="-1"/>
              <a:ext cx="7338637" cy="722291"/>
              <a:chOff x="0" y="0"/>
              <a:chExt cx="7338635" cy="722290"/>
            </a:xfrm>
          </p:grpSpPr>
          <p:sp>
            <p:nvSpPr>
              <p:cNvPr id="558" name="Rectangle"/>
              <p:cNvSpPr/>
              <p:nvPr/>
            </p:nvSpPr>
            <p:spPr>
              <a:xfrm>
                <a:off x="-1" y="-1"/>
                <a:ext cx="7338637" cy="722291"/>
              </a:xfrm>
              <a:prstGeom prst="rect">
                <a:avLst/>
              </a:prstGeom>
              <a:gradFill flip="none" rotWithShape="1">
                <a:gsLst>
                  <a:gs pos="0">
                    <a:srgbClr val="0F0E0E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/>
                </a:pPr>
                <a:endParaRPr/>
              </a:p>
            </p:txBody>
          </p:sp>
          <p:sp>
            <p:nvSpPr>
              <p:cNvPr id="559" name="Continuous Recording + Intelligence + Prevalence"/>
              <p:cNvSpPr txBox="1"/>
              <p:nvPr/>
            </p:nvSpPr>
            <p:spPr>
              <a:xfrm>
                <a:off x="159331" y="202280"/>
                <a:ext cx="5044260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</a:lstStyle>
              <a:p>
                <a:r>
                  <a:rPr b="0" dirty="0">
                    <a:latin typeface="Arial" charset="0"/>
                    <a:ea typeface="Arial" charset="0"/>
                    <a:cs typeface="Arial" charset="0"/>
                  </a:rPr>
                  <a:t>Continuous Recording + Intelligence + Prevalence</a:t>
                </a:r>
              </a:p>
            </p:txBody>
          </p:sp>
        </p:grpSp>
        <p:grpSp>
          <p:nvGrpSpPr>
            <p:cNvPr id="638" name="Group"/>
            <p:cNvGrpSpPr/>
            <p:nvPr/>
          </p:nvGrpSpPr>
          <p:grpSpPr>
            <a:xfrm>
              <a:off x="6045842" y="46882"/>
              <a:ext cx="1022395" cy="620881"/>
              <a:chOff x="0" y="0"/>
              <a:chExt cx="1022393" cy="620879"/>
            </a:xfrm>
          </p:grpSpPr>
          <p:sp>
            <p:nvSpPr>
              <p:cNvPr id="561" name="Oval"/>
              <p:cNvSpPr/>
              <p:nvPr/>
            </p:nvSpPr>
            <p:spPr>
              <a:xfrm>
                <a:off x="488097" y="475566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2" name="Oval"/>
              <p:cNvSpPr/>
              <p:nvPr/>
            </p:nvSpPr>
            <p:spPr>
              <a:xfrm>
                <a:off x="576479" y="457955"/>
                <a:ext cx="64275" cy="70453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63" name="Oval"/>
              <p:cNvSpPr/>
              <p:nvPr/>
            </p:nvSpPr>
            <p:spPr>
              <a:xfrm>
                <a:off x="295268" y="475566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4" name="Circle"/>
              <p:cNvSpPr/>
              <p:nvPr/>
            </p:nvSpPr>
            <p:spPr>
              <a:xfrm>
                <a:off x="379631" y="468961"/>
                <a:ext cx="60261" cy="66053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5" name="Oval"/>
              <p:cNvSpPr/>
              <p:nvPr/>
            </p:nvSpPr>
            <p:spPr>
              <a:xfrm>
                <a:off x="482071" y="559231"/>
                <a:ext cx="56243" cy="61649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6" name="Circle"/>
              <p:cNvSpPr/>
              <p:nvPr/>
            </p:nvSpPr>
            <p:spPr>
              <a:xfrm>
                <a:off x="580496" y="552628"/>
                <a:ext cx="58249" cy="6384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7" name="Circle"/>
              <p:cNvSpPr/>
              <p:nvPr/>
            </p:nvSpPr>
            <p:spPr>
              <a:xfrm>
                <a:off x="299286" y="572441"/>
                <a:ext cx="32139" cy="3522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8" name="Oval"/>
              <p:cNvSpPr/>
              <p:nvPr/>
            </p:nvSpPr>
            <p:spPr>
              <a:xfrm>
                <a:off x="385657" y="568038"/>
                <a:ext cx="44191" cy="484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9" name="Circle"/>
              <p:cNvSpPr/>
              <p:nvPr/>
            </p:nvSpPr>
            <p:spPr>
              <a:xfrm>
                <a:off x="488097" y="306035"/>
                <a:ext cx="34149" cy="37431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70" name="Oval"/>
              <p:cNvSpPr/>
              <p:nvPr/>
            </p:nvSpPr>
            <p:spPr>
              <a:xfrm>
                <a:off x="584511" y="297229"/>
                <a:ext cx="42183" cy="46237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71" name="Oval"/>
              <p:cNvSpPr/>
              <p:nvPr/>
            </p:nvSpPr>
            <p:spPr>
              <a:xfrm>
                <a:off x="283216" y="286220"/>
                <a:ext cx="68295" cy="7485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2" name="Oval"/>
              <p:cNvSpPr/>
              <p:nvPr/>
            </p:nvSpPr>
            <p:spPr>
              <a:xfrm>
                <a:off x="391683" y="297229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3" name="Circle"/>
              <p:cNvSpPr/>
              <p:nvPr/>
            </p:nvSpPr>
            <p:spPr>
              <a:xfrm>
                <a:off x="494123" y="405112"/>
                <a:ext cx="26113" cy="28623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4" name="Circle"/>
              <p:cNvSpPr/>
              <p:nvPr/>
            </p:nvSpPr>
            <p:spPr>
              <a:xfrm>
                <a:off x="590538" y="398507"/>
                <a:ext cx="32139" cy="3522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5" name="Circle"/>
              <p:cNvSpPr/>
              <p:nvPr/>
            </p:nvSpPr>
            <p:spPr>
              <a:xfrm>
                <a:off x="301296" y="398509"/>
                <a:ext cx="36155" cy="3962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6" name="Circle"/>
              <p:cNvSpPr/>
              <p:nvPr/>
            </p:nvSpPr>
            <p:spPr>
              <a:xfrm>
                <a:off x="391683" y="398506"/>
                <a:ext cx="36157" cy="39633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7" name="Oval"/>
              <p:cNvSpPr/>
              <p:nvPr/>
            </p:nvSpPr>
            <p:spPr>
              <a:xfrm>
                <a:off x="865720" y="477768"/>
                <a:ext cx="42183" cy="46237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78" name="Circle"/>
              <p:cNvSpPr/>
              <p:nvPr/>
            </p:nvSpPr>
            <p:spPr>
              <a:xfrm>
                <a:off x="948074" y="460155"/>
                <a:ext cx="74319" cy="81463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79" name="Circle"/>
              <p:cNvSpPr/>
              <p:nvPr/>
            </p:nvSpPr>
            <p:spPr>
              <a:xfrm>
                <a:off x="664856" y="471165"/>
                <a:ext cx="62267" cy="68251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0" name="Oval"/>
              <p:cNvSpPr/>
              <p:nvPr/>
            </p:nvSpPr>
            <p:spPr>
              <a:xfrm>
                <a:off x="769306" y="477768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1" name="Oval"/>
              <p:cNvSpPr/>
              <p:nvPr/>
            </p:nvSpPr>
            <p:spPr>
              <a:xfrm>
                <a:off x="857686" y="554828"/>
                <a:ext cx="56243" cy="6164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968160" y="574642"/>
                <a:ext cx="26113" cy="28623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3" name="Circle"/>
              <p:cNvSpPr/>
              <p:nvPr/>
            </p:nvSpPr>
            <p:spPr>
              <a:xfrm>
                <a:off x="686952" y="572443"/>
                <a:ext cx="28119" cy="30823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4" name="Oval"/>
              <p:cNvSpPr/>
              <p:nvPr/>
            </p:nvSpPr>
            <p:spPr>
              <a:xfrm>
                <a:off x="769306" y="572441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5" name="Oval"/>
              <p:cNvSpPr/>
              <p:nvPr/>
            </p:nvSpPr>
            <p:spPr>
              <a:xfrm>
                <a:off x="865720" y="299430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6" name="Circle"/>
              <p:cNvSpPr/>
              <p:nvPr/>
            </p:nvSpPr>
            <p:spPr>
              <a:xfrm>
                <a:off x="966152" y="310439"/>
                <a:ext cx="32139" cy="3522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7" name="Oval"/>
              <p:cNvSpPr/>
              <p:nvPr/>
            </p:nvSpPr>
            <p:spPr>
              <a:xfrm>
                <a:off x="672891" y="299430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8" name="Oval"/>
              <p:cNvSpPr/>
              <p:nvPr/>
            </p:nvSpPr>
            <p:spPr>
              <a:xfrm>
                <a:off x="769306" y="299430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89" name="Oval"/>
              <p:cNvSpPr/>
              <p:nvPr/>
            </p:nvSpPr>
            <p:spPr>
              <a:xfrm>
                <a:off x="865720" y="394103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0" name="Oval"/>
              <p:cNvSpPr/>
              <p:nvPr/>
            </p:nvSpPr>
            <p:spPr>
              <a:xfrm>
                <a:off x="960126" y="383095"/>
                <a:ext cx="54233" cy="5944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1" name="Oval"/>
              <p:cNvSpPr/>
              <p:nvPr/>
            </p:nvSpPr>
            <p:spPr>
              <a:xfrm>
                <a:off x="672891" y="394103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2" name="Oval"/>
              <p:cNvSpPr/>
              <p:nvPr/>
            </p:nvSpPr>
            <p:spPr>
              <a:xfrm>
                <a:off x="769306" y="394103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3" name="Circle"/>
              <p:cNvSpPr/>
              <p:nvPr/>
            </p:nvSpPr>
            <p:spPr>
              <a:xfrm>
                <a:off x="118508" y="493182"/>
                <a:ext cx="26111" cy="28621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94" name="Oval"/>
              <p:cNvSpPr/>
              <p:nvPr/>
            </p:nvSpPr>
            <p:spPr>
              <a:xfrm>
                <a:off x="204880" y="475566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5" name="Oval"/>
              <p:cNvSpPr/>
              <p:nvPr/>
            </p:nvSpPr>
            <p:spPr>
              <a:xfrm>
                <a:off x="6025" y="471163"/>
                <a:ext cx="52225" cy="57245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6" name="Oval"/>
              <p:cNvSpPr/>
              <p:nvPr/>
            </p:nvSpPr>
            <p:spPr>
              <a:xfrm>
                <a:off x="100433" y="546023"/>
                <a:ext cx="64275" cy="70453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7" name="Oval"/>
              <p:cNvSpPr/>
              <p:nvPr/>
            </p:nvSpPr>
            <p:spPr>
              <a:xfrm>
                <a:off x="204880" y="570239"/>
                <a:ext cx="42183" cy="46238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598" name="Oval"/>
              <p:cNvSpPr/>
              <p:nvPr/>
            </p:nvSpPr>
            <p:spPr>
              <a:xfrm>
                <a:off x="12051" y="570239"/>
                <a:ext cx="42183" cy="46238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99" name="Circle"/>
              <p:cNvSpPr/>
              <p:nvPr/>
            </p:nvSpPr>
            <p:spPr>
              <a:xfrm>
                <a:off x="102441" y="290626"/>
                <a:ext cx="48207" cy="5283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0" name="Oval"/>
              <p:cNvSpPr/>
              <p:nvPr/>
            </p:nvSpPr>
            <p:spPr>
              <a:xfrm>
                <a:off x="204880" y="297229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1" name="Circle"/>
              <p:cNvSpPr/>
              <p:nvPr/>
            </p:nvSpPr>
            <p:spPr>
              <a:xfrm>
                <a:off x="16069" y="312641"/>
                <a:ext cx="28121" cy="30825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02" name="Circle"/>
              <p:cNvSpPr/>
              <p:nvPr/>
            </p:nvSpPr>
            <p:spPr>
              <a:xfrm>
                <a:off x="78336" y="361078"/>
                <a:ext cx="108467" cy="118893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3" name="Oval"/>
              <p:cNvSpPr/>
              <p:nvPr/>
            </p:nvSpPr>
            <p:spPr>
              <a:xfrm>
                <a:off x="204880" y="391902"/>
                <a:ext cx="42183" cy="46237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04" name="Oval"/>
              <p:cNvSpPr/>
              <p:nvPr/>
            </p:nvSpPr>
            <p:spPr>
              <a:xfrm>
                <a:off x="12051" y="391902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5" name="Oval"/>
              <p:cNvSpPr/>
              <p:nvPr/>
            </p:nvSpPr>
            <p:spPr>
              <a:xfrm>
                <a:off x="488097" y="114487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6" name="Circle"/>
              <p:cNvSpPr/>
              <p:nvPr/>
            </p:nvSpPr>
            <p:spPr>
              <a:xfrm>
                <a:off x="592548" y="123296"/>
                <a:ext cx="34145" cy="3742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7" name="Circle"/>
              <p:cNvSpPr/>
              <p:nvPr/>
            </p:nvSpPr>
            <p:spPr>
              <a:xfrm>
                <a:off x="287233" y="114487"/>
                <a:ext cx="60261" cy="66053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8" name="Oval"/>
              <p:cNvSpPr/>
              <p:nvPr/>
            </p:nvSpPr>
            <p:spPr>
              <a:xfrm>
                <a:off x="391683" y="114487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09" name="Circle"/>
              <p:cNvSpPr/>
              <p:nvPr/>
            </p:nvSpPr>
            <p:spPr>
              <a:xfrm>
                <a:off x="478056" y="198154"/>
                <a:ext cx="70301" cy="7705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10" name="Oval"/>
              <p:cNvSpPr/>
              <p:nvPr/>
            </p:nvSpPr>
            <p:spPr>
              <a:xfrm>
                <a:off x="584511" y="209160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1" name="Oval"/>
              <p:cNvSpPr/>
              <p:nvPr/>
            </p:nvSpPr>
            <p:spPr>
              <a:xfrm>
                <a:off x="295268" y="209160"/>
                <a:ext cx="42183" cy="46237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12" name="Oval"/>
              <p:cNvSpPr/>
              <p:nvPr/>
            </p:nvSpPr>
            <p:spPr>
              <a:xfrm>
                <a:off x="395702" y="222373"/>
                <a:ext cx="30129" cy="33025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3" name="Oval"/>
              <p:cNvSpPr/>
              <p:nvPr/>
            </p:nvSpPr>
            <p:spPr>
              <a:xfrm>
                <a:off x="476045" y="15410"/>
                <a:ext cx="64277" cy="70455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4" name="Oval"/>
              <p:cNvSpPr/>
              <p:nvPr/>
            </p:nvSpPr>
            <p:spPr>
              <a:xfrm>
                <a:off x="584511" y="30823"/>
                <a:ext cx="42183" cy="46237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5" name="Circle"/>
              <p:cNvSpPr/>
              <p:nvPr/>
            </p:nvSpPr>
            <p:spPr>
              <a:xfrm>
                <a:off x="289242" y="11008"/>
                <a:ext cx="60259" cy="66051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6" name="Oval"/>
              <p:cNvSpPr/>
              <p:nvPr/>
            </p:nvSpPr>
            <p:spPr>
              <a:xfrm>
                <a:off x="391683" y="30823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7" name="Circle"/>
              <p:cNvSpPr/>
              <p:nvPr/>
            </p:nvSpPr>
            <p:spPr>
              <a:xfrm>
                <a:off x="855677" y="107883"/>
                <a:ext cx="60259" cy="66051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18" name="Oval"/>
              <p:cNvSpPr/>
              <p:nvPr/>
            </p:nvSpPr>
            <p:spPr>
              <a:xfrm>
                <a:off x="962134" y="116689"/>
                <a:ext cx="42183" cy="4623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19" name="Oval"/>
              <p:cNvSpPr/>
              <p:nvPr/>
            </p:nvSpPr>
            <p:spPr>
              <a:xfrm>
                <a:off x="672891" y="116689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0" name="Oval"/>
              <p:cNvSpPr/>
              <p:nvPr/>
            </p:nvSpPr>
            <p:spPr>
              <a:xfrm>
                <a:off x="781359" y="129901"/>
                <a:ext cx="30129" cy="33025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21" name="Oval"/>
              <p:cNvSpPr/>
              <p:nvPr/>
            </p:nvSpPr>
            <p:spPr>
              <a:xfrm>
                <a:off x="865720" y="211362"/>
                <a:ext cx="42183" cy="46237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22" name="Circle"/>
              <p:cNvSpPr/>
              <p:nvPr/>
            </p:nvSpPr>
            <p:spPr>
              <a:xfrm>
                <a:off x="948075" y="204758"/>
                <a:ext cx="62269" cy="68253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3" name="Oval"/>
              <p:cNvSpPr/>
              <p:nvPr/>
            </p:nvSpPr>
            <p:spPr>
              <a:xfrm>
                <a:off x="650796" y="182739"/>
                <a:ext cx="94407" cy="103481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4" name="Oval"/>
              <p:cNvSpPr/>
              <p:nvPr/>
            </p:nvSpPr>
            <p:spPr>
              <a:xfrm>
                <a:off x="769306" y="211362"/>
                <a:ext cx="42183" cy="46237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5" name="Circle"/>
              <p:cNvSpPr/>
              <p:nvPr/>
            </p:nvSpPr>
            <p:spPr>
              <a:xfrm>
                <a:off x="865722" y="44035"/>
                <a:ext cx="32137" cy="35225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6" name="Oval"/>
              <p:cNvSpPr/>
              <p:nvPr/>
            </p:nvSpPr>
            <p:spPr>
              <a:xfrm>
                <a:off x="944057" y="-1"/>
                <a:ext cx="78337" cy="8586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7" name="Circle"/>
              <p:cNvSpPr/>
              <p:nvPr/>
            </p:nvSpPr>
            <p:spPr>
              <a:xfrm>
                <a:off x="666867" y="19816"/>
                <a:ext cx="62267" cy="68251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8" name="Oval"/>
              <p:cNvSpPr/>
              <p:nvPr/>
            </p:nvSpPr>
            <p:spPr>
              <a:xfrm>
                <a:off x="781358" y="46235"/>
                <a:ext cx="30129" cy="33025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29" name="Circle"/>
              <p:cNvSpPr/>
              <p:nvPr/>
            </p:nvSpPr>
            <p:spPr>
              <a:xfrm>
                <a:off x="110476" y="125498"/>
                <a:ext cx="26111" cy="28621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0" name="Circle"/>
              <p:cNvSpPr/>
              <p:nvPr/>
            </p:nvSpPr>
            <p:spPr>
              <a:xfrm>
                <a:off x="204880" y="125496"/>
                <a:ext cx="32139" cy="35229"/>
              </a:xfrm>
              <a:prstGeom prst="ellipse">
                <a:avLst/>
              </a:prstGeom>
              <a:solidFill>
                <a:srgbClr val="FFFF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>
                    <a:solidFill>
                      <a:srgbClr val="FFFF00"/>
                    </a:solidFill>
                  </a:defRPr>
                </a:pPr>
                <a:endParaRPr/>
              </a:p>
            </p:txBody>
          </p:sp>
          <p:sp>
            <p:nvSpPr>
              <p:cNvPr id="631" name="Circle"/>
              <p:cNvSpPr/>
              <p:nvPr/>
            </p:nvSpPr>
            <p:spPr>
              <a:xfrm>
                <a:off x="-1" y="103479"/>
                <a:ext cx="62269" cy="68253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2" name="Circle"/>
              <p:cNvSpPr/>
              <p:nvPr/>
            </p:nvSpPr>
            <p:spPr>
              <a:xfrm>
                <a:off x="106459" y="209163"/>
                <a:ext cx="34145" cy="37427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3" name="Circle"/>
              <p:cNvSpPr/>
              <p:nvPr/>
            </p:nvSpPr>
            <p:spPr>
              <a:xfrm>
                <a:off x="200863" y="204757"/>
                <a:ext cx="50217" cy="55043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4" name="Oval"/>
              <p:cNvSpPr/>
              <p:nvPr/>
            </p:nvSpPr>
            <p:spPr>
              <a:xfrm>
                <a:off x="12051" y="209160"/>
                <a:ext cx="42183" cy="46237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5" name="Circle"/>
              <p:cNvSpPr/>
              <p:nvPr/>
            </p:nvSpPr>
            <p:spPr>
              <a:xfrm>
                <a:off x="90390" y="11010"/>
                <a:ext cx="60259" cy="66049"/>
              </a:xfrm>
              <a:prstGeom prst="ellipse">
                <a:avLst/>
              </a:prstGeom>
              <a:solidFill>
                <a:srgbClr val="FF66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6" name="Circle"/>
              <p:cNvSpPr/>
              <p:nvPr/>
            </p:nvSpPr>
            <p:spPr>
              <a:xfrm>
                <a:off x="202871" y="39630"/>
                <a:ext cx="32139" cy="35229"/>
              </a:xfrm>
              <a:prstGeom prst="ellipse">
                <a:avLst/>
              </a:prstGeom>
              <a:solidFill>
                <a:srgbClr val="0080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637" name="Circle"/>
              <p:cNvSpPr/>
              <p:nvPr/>
            </p:nvSpPr>
            <p:spPr>
              <a:xfrm>
                <a:off x="12051" y="30823"/>
                <a:ext cx="36159" cy="39633"/>
              </a:xfrm>
              <a:prstGeom prst="ellipse">
                <a:avLst/>
              </a:prstGeom>
              <a:solidFill>
                <a:schemeClr val="accent2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769" name="Group"/>
          <p:cNvGrpSpPr/>
          <p:nvPr/>
        </p:nvGrpSpPr>
        <p:grpSpPr>
          <a:xfrm>
            <a:off x="300401" y="3782429"/>
            <a:ext cx="7338843" cy="722293"/>
            <a:chOff x="-2" y="-2"/>
            <a:chExt cx="7338841" cy="722292"/>
          </a:xfrm>
        </p:grpSpPr>
        <p:grpSp>
          <p:nvGrpSpPr>
            <p:cNvPr id="642" name="Group"/>
            <p:cNvGrpSpPr/>
            <p:nvPr/>
          </p:nvGrpSpPr>
          <p:grpSpPr>
            <a:xfrm>
              <a:off x="-2" y="-2"/>
              <a:ext cx="7338841" cy="722292"/>
              <a:chOff x="-1" y="-1"/>
              <a:chExt cx="7338839" cy="722291"/>
            </a:xfrm>
          </p:grpSpPr>
          <p:sp>
            <p:nvSpPr>
              <p:cNvPr id="640" name="Rectangle"/>
              <p:cNvSpPr/>
              <p:nvPr/>
            </p:nvSpPr>
            <p:spPr>
              <a:xfrm>
                <a:off x="-1" y="-1"/>
                <a:ext cx="7338839" cy="722291"/>
              </a:xfrm>
              <a:prstGeom prst="rect">
                <a:avLst/>
              </a:prstGeom>
              <a:gradFill flip="none" rotWithShape="1">
                <a:gsLst>
                  <a:gs pos="0">
                    <a:srgbClr val="121111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/>
                </a:pPr>
                <a:endParaRPr/>
              </a:p>
            </p:txBody>
          </p:sp>
          <p:sp>
            <p:nvSpPr>
              <p:cNvPr id="641" name="Continuous Recording + Intelligence + Prevalence + Relationships"/>
              <p:cNvSpPr txBox="1"/>
              <p:nvPr/>
            </p:nvSpPr>
            <p:spPr>
              <a:xfrm>
                <a:off x="161678" y="103485"/>
                <a:ext cx="5363014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defRPr>
                </a:lvl1pPr>
              </a:lstStyle>
              <a:p>
                <a:r>
                  <a:rPr b="0" dirty="0">
                    <a:latin typeface="Arial" charset="0"/>
                    <a:ea typeface="Arial" charset="0"/>
                    <a:cs typeface="Arial" charset="0"/>
                  </a:rPr>
                  <a:t>Continuous Recording + Intelligence + Prevalence + Relationships</a:t>
                </a:r>
              </a:p>
            </p:txBody>
          </p:sp>
        </p:grpSp>
        <p:grpSp>
          <p:nvGrpSpPr>
            <p:cNvPr id="768" name="Group"/>
            <p:cNvGrpSpPr/>
            <p:nvPr/>
          </p:nvGrpSpPr>
          <p:grpSpPr>
            <a:xfrm>
              <a:off x="6049751" y="45541"/>
              <a:ext cx="913152" cy="630413"/>
              <a:chOff x="0" y="0"/>
              <a:chExt cx="913151" cy="630411"/>
            </a:xfrm>
          </p:grpSpPr>
          <p:grpSp>
            <p:nvGrpSpPr>
              <p:cNvPr id="680" name="Group"/>
              <p:cNvGrpSpPr/>
              <p:nvPr/>
            </p:nvGrpSpPr>
            <p:grpSpPr>
              <a:xfrm>
                <a:off x="1841" y="66566"/>
                <a:ext cx="294566" cy="305415"/>
                <a:chOff x="0" y="0"/>
                <a:chExt cx="294565" cy="305414"/>
              </a:xfrm>
            </p:grpSpPr>
            <p:sp>
              <p:nvSpPr>
                <p:cNvPr id="643" name="Line"/>
                <p:cNvSpPr/>
                <p:nvPr/>
              </p:nvSpPr>
              <p:spPr>
                <a:xfrm flipH="1">
                  <a:off x="167534" y="103763"/>
                  <a:ext cx="4603" cy="587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4" name="Line"/>
                <p:cNvSpPr/>
                <p:nvPr/>
              </p:nvSpPr>
              <p:spPr>
                <a:xfrm>
                  <a:off x="135315" y="107678"/>
                  <a:ext cx="19331" cy="5677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H="1">
                  <a:off x="178580" y="123342"/>
                  <a:ext cx="34980" cy="5481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>
                  <a:off x="183182" y="180116"/>
                  <a:ext cx="57993" cy="1174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63851" y="195780"/>
                  <a:ext cx="19331" cy="646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142680" y="184034"/>
                  <a:ext cx="17490" cy="509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9" name="Line"/>
                <p:cNvSpPr/>
                <p:nvPr/>
              </p:nvSpPr>
              <p:spPr>
                <a:xfrm>
                  <a:off x="77323" y="168371"/>
                  <a:ext cx="68119" cy="1370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0" name="Line"/>
                <p:cNvSpPr/>
                <p:nvPr/>
              </p:nvSpPr>
              <p:spPr>
                <a:xfrm>
                  <a:off x="42343" y="113553"/>
                  <a:ext cx="104939" cy="5286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1" name="Line"/>
                <p:cNvSpPr/>
                <p:nvPr/>
              </p:nvSpPr>
              <p:spPr>
                <a:xfrm>
                  <a:off x="95733" y="76355"/>
                  <a:ext cx="57072" cy="881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2" name="Line"/>
                <p:cNvSpPr/>
                <p:nvPr/>
              </p:nvSpPr>
              <p:spPr>
                <a:xfrm>
                  <a:off x="144520" y="41113"/>
                  <a:ext cx="13808" cy="12921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3" name="Line"/>
                <p:cNvSpPr/>
                <p:nvPr/>
              </p:nvSpPr>
              <p:spPr>
                <a:xfrm flipH="1">
                  <a:off x="169375" y="33284"/>
                  <a:ext cx="38662" cy="148793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4" name="Line"/>
                <p:cNvSpPr/>
                <p:nvPr/>
              </p:nvSpPr>
              <p:spPr>
                <a:xfrm flipV="1">
                  <a:off x="31297" y="182077"/>
                  <a:ext cx="130714" cy="29367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5" name="Line"/>
                <p:cNvSpPr/>
                <p:nvPr/>
              </p:nvSpPr>
              <p:spPr>
                <a:xfrm flipV="1">
                  <a:off x="79164" y="184035"/>
                  <a:ext cx="82847" cy="665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6" name="Line"/>
                <p:cNvSpPr/>
                <p:nvPr/>
              </p:nvSpPr>
              <p:spPr>
                <a:xfrm flipV="1">
                  <a:off x="120587" y="176203"/>
                  <a:ext cx="32219" cy="9593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7" name="Line"/>
                <p:cNvSpPr/>
                <p:nvPr/>
              </p:nvSpPr>
              <p:spPr>
                <a:xfrm flipV="1">
                  <a:off x="157408" y="135089"/>
                  <a:ext cx="105860" cy="469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8" name="Line"/>
                <p:cNvSpPr/>
                <p:nvPr/>
              </p:nvSpPr>
              <p:spPr>
                <a:xfrm>
                  <a:off x="165692" y="184034"/>
                  <a:ext cx="60755" cy="50903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9" name="Line"/>
                <p:cNvSpPr/>
                <p:nvPr/>
              </p:nvSpPr>
              <p:spPr>
                <a:xfrm>
                  <a:off x="173057" y="180118"/>
                  <a:ext cx="99416" cy="7439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0" name="Line"/>
                <p:cNvSpPr/>
                <p:nvPr/>
              </p:nvSpPr>
              <p:spPr>
                <a:xfrm>
                  <a:off x="160169" y="187949"/>
                  <a:ext cx="66278" cy="8418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1" name="Oval"/>
                <p:cNvSpPr/>
                <p:nvPr/>
              </p:nvSpPr>
              <p:spPr>
                <a:xfrm>
                  <a:off x="191467" y="15662"/>
                  <a:ext cx="31299" cy="33283"/>
                </a:xfrm>
                <a:prstGeom prst="ellipse">
                  <a:avLst/>
                </a:prstGeom>
                <a:solidFill>
                  <a:schemeClr val="accent2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2" name="Oval"/>
                <p:cNvSpPr/>
                <p:nvPr/>
              </p:nvSpPr>
              <p:spPr>
                <a:xfrm>
                  <a:off x="143600" y="43071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3" name="Circle"/>
                <p:cNvSpPr/>
                <p:nvPr/>
              </p:nvSpPr>
              <p:spPr>
                <a:xfrm>
                  <a:off x="193308" y="97889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4" name="Oval"/>
                <p:cNvSpPr/>
                <p:nvPr/>
              </p:nvSpPr>
              <p:spPr>
                <a:xfrm>
                  <a:off x="66277" y="33282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5" name="Circle"/>
                <p:cNvSpPr/>
                <p:nvPr/>
              </p:nvSpPr>
              <p:spPr>
                <a:xfrm>
                  <a:off x="125190" y="-1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6" name="Oval"/>
                <p:cNvSpPr/>
                <p:nvPr/>
              </p:nvSpPr>
              <p:spPr>
                <a:xfrm>
                  <a:off x="127031" y="234934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7" name="Oval"/>
                <p:cNvSpPr/>
                <p:nvPr/>
              </p:nvSpPr>
              <p:spPr>
                <a:xfrm>
                  <a:off x="51548" y="223188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8" name="Circle"/>
                <p:cNvSpPr/>
                <p:nvPr/>
              </p:nvSpPr>
              <p:spPr>
                <a:xfrm>
                  <a:off x="163851" y="260386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69" name="Oval"/>
                <p:cNvSpPr/>
                <p:nvPr/>
              </p:nvSpPr>
              <p:spPr>
                <a:xfrm>
                  <a:off x="104938" y="272132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0" name="Oval"/>
                <p:cNvSpPr/>
                <p:nvPr/>
              </p:nvSpPr>
              <p:spPr>
                <a:xfrm>
                  <a:off x="44184" y="139003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1" name="Circle"/>
                <p:cNvSpPr/>
                <p:nvPr/>
              </p:nvSpPr>
              <p:spPr>
                <a:xfrm>
                  <a:off x="12887" y="193821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2" name="Oval"/>
                <p:cNvSpPr/>
                <p:nvPr/>
              </p:nvSpPr>
              <p:spPr>
                <a:xfrm>
                  <a:off x="209877" y="221230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3" name="Oval"/>
                <p:cNvSpPr/>
                <p:nvPr/>
              </p:nvSpPr>
              <p:spPr>
                <a:xfrm>
                  <a:off x="226446" y="162496"/>
                  <a:ext cx="57073" cy="60693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4" name="Circle"/>
                <p:cNvSpPr/>
                <p:nvPr/>
              </p:nvSpPr>
              <p:spPr>
                <a:xfrm>
                  <a:off x="255903" y="234934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5" name="Oval"/>
                <p:cNvSpPr/>
                <p:nvPr/>
              </p:nvSpPr>
              <p:spPr>
                <a:xfrm>
                  <a:off x="209877" y="258428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6" name="Oval"/>
                <p:cNvSpPr/>
                <p:nvPr/>
              </p:nvSpPr>
              <p:spPr>
                <a:xfrm>
                  <a:off x="-1" y="80269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7" name="Circle"/>
                <p:cNvSpPr/>
                <p:nvPr/>
              </p:nvSpPr>
              <p:spPr>
                <a:xfrm>
                  <a:off x="243016" y="113551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78" name="Circle"/>
                <p:cNvSpPr/>
                <p:nvPr/>
              </p:nvSpPr>
              <p:spPr>
                <a:xfrm>
                  <a:off x="130714" y="146836"/>
                  <a:ext cx="64435" cy="68521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>
                      <a:solidFill>
                        <a:srgbClr val="FFFF00"/>
                      </a:solidFill>
                    </a:defRPr>
                  </a:pPr>
                  <a:endParaRPr/>
                </a:p>
              </p:txBody>
            </p:sp>
            <p:sp>
              <p:nvSpPr>
                <p:cNvPr id="679" name="Oval"/>
                <p:cNvSpPr/>
                <p:nvPr/>
              </p:nvSpPr>
              <p:spPr>
                <a:xfrm>
                  <a:off x="114143" y="88100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grpSp>
            <p:nvGrpSpPr>
              <p:cNvPr id="710" name="Group"/>
              <p:cNvGrpSpPr/>
              <p:nvPr/>
            </p:nvGrpSpPr>
            <p:grpSpPr>
              <a:xfrm>
                <a:off x="659089" y="254513"/>
                <a:ext cx="243018" cy="305416"/>
                <a:chOff x="0" y="0"/>
                <a:chExt cx="243016" cy="305414"/>
              </a:xfrm>
            </p:grpSpPr>
            <p:sp>
              <p:nvSpPr>
                <p:cNvPr id="681" name="Line"/>
                <p:cNvSpPr/>
                <p:nvPr/>
              </p:nvSpPr>
              <p:spPr>
                <a:xfrm flipH="1">
                  <a:off x="115985" y="103763"/>
                  <a:ext cx="4603" cy="5873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2" name="Line"/>
                <p:cNvSpPr/>
                <p:nvPr/>
              </p:nvSpPr>
              <p:spPr>
                <a:xfrm>
                  <a:off x="83766" y="107678"/>
                  <a:ext cx="19331" cy="5677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3" name="Line"/>
                <p:cNvSpPr/>
                <p:nvPr/>
              </p:nvSpPr>
              <p:spPr>
                <a:xfrm flipH="1">
                  <a:off x="127031" y="123342"/>
                  <a:ext cx="34980" cy="5481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4" name="Line"/>
                <p:cNvSpPr/>
                <p:nvPr/>
              </p:nvSpPr>
              <p:spPr>
                <a:xfrm>
                  <a:off x="112302" y="195780"/>
                  <a:ext cx="19331" cy="6460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5" name="Line"/>
                <p:cNvSpPr/>
                <p:nvPr/>
              </p:nvSpPr>
              <p:spPr>
                <a:xfrm flipH="1">
                  <a:off x="91131" y="184034"/>
                  <a:ext cx="17490" cy="509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6" name="Line"/>
                <p:cNvSpPr/>
                <p:nvPr/>
              </p:nvSpPr>
              <p:spPr>
                <a:xfrm>
                  <a:off x="44184" y="76355"/>
                  <a:ext cx="57072" cy="88101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7" name="Line"/>
                <p:cNvSpPr/>
                <p:nvPr/>
              </p:nvSpPr>
              <p:spPr>
                <a:xfrm>
                  <a:off x="92972" y="41113"/>
                  <a:ext cx="13808" cy="12921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8" name="Line"/>
                <p:cNvSpPr/>
                <p:nvPr/>
              </p:nvSpPr>
              <p:spPr>
                <a:xfrm flipH="1">
                  <a:off x="117826" y="33284"/>
                  <a:ext cx="38662" cy="148793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9" name="Line"/>
                <p:cNvSpPr/>
                <p:nvPr/>
              </p:nvSpPr>
              <p:spPr>
                <a:xfrm flipV="1">
                  <a:off x="27615" y="184035"/>
                  <a:ext cx="82847" cy="6656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0" name="Line"/>
                <p:cNvSpPr/>
                <p:nvPr/>
              </p:nvSpPr>
              <p:spPr>
                <a:xfrm flipV="1">
                  <a:off x="69038" y="176203"/>
                  <a:ext cx="32219" cy="9593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1" name="Line"/>
                <p:cNvSpPr/>
                <p:nvPr/>
              </p:nvSpPr>
              <p:spPr>
                <a:xfrm flipV="1">
                  <a:off x="105859" y="135089"/>
                  <a:ext cx="105860" cy="469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2" name="Line"/>
                <p:cNvSpPr/>
                <p:nvPr/>
              </p:nvSpPr>
              <p:spPr>
                <a:xfrm>
                  <a:off x="114143" y="184034"/>
                  <a:ext cx="60755" cy="50903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3" name="Line"/>
                <p:cNvSpPr/>
                <p:nvPr/>
              </p:nvSpPr>
              <p:spPr>
                <a:xfrm>
                  <a:off x="121508" y="180118"/>
                  <a:ext cx="99416" cy="7439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4" name="Line"/>
                <p:cNvSpPr/>
                <p:nvPr/>
              </p:nvSpPr>
              <p:spPr>
                <a:xfrm>
                  <a:off x="108620" y="187949"/>
                  <a:ext cx="66278" cy="8418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95" name="Oval"/>
                <p:cNvSpPr/>
                <p:nvPr/>
              </p:nvSpPr>
              <p:spPr>
                <a:xfrm>
                  <a:off x="139918" y="15662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96" name="Oval"/>
                <p:cNvSpPr/>
                <p:nvPr/>
              </p:nvSpPr>
              <p:spPr>
                <a:xfrm>
                  <a:off x="92051" y="43071"/>
                  <a:ext cx="57073" cy="60693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97" name="Circle"/>
                <p:cNvSpPr/>
                <p:nvPr/>
              </p:nvSpPr>
              <p:spPr>
                <a:xfrm>
                  <a:off x="141759" y="97889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98" name="Oval"/>
                <p:cNvSpPr/>
                <p:nvPr/>
              </p:nvSpPr>
              <p:spPr>
                <a:xfrm>
                  <a:off x="14728" y="33282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699" name="Circle"/>
                <p:cNvSpPr/>
                <p:nvPr/>
              </p:nvSpPr>
              <p:spPr>
                <a:xfrm>
                  <a:off x="73641" y="-1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0" name="Oval"/>
                <p:cNvSpPr/>
                <p:nvPr/>
              </p:nvSpPr>
              <p:spPr>
                <a:xfrm>
                  <a:off x="75482" y="234934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1" name="Oval"/>
                <p:cNvSpPr/>
                <p:nvPr/>
              </p:nvSpPr>
              <p:spPr>
                <a:xfrm>
                  <a:off x="-1" y="223188"/>
                  <a:ext cx="57073" cy="6069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2" name="Circle"/>
                <p:cNvSpPr/>
                <p:nvPr/>
              </p:nvSpPr>
              <p:spPr>
                <a:xfrm>
                  <a:off x="112302" y="260386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3" name="Oval"/>
                <p:cNvSpPr/>
                <p:nvPr/>
              </p:nvSpPr>
              <p:spPr>
                <a:xfrm>
                  <a:off x="53389" y="272132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4" name="Oval"/>
                <p:cNvSpPr/>
                <p:nvPr/>
              </p:nvSpPr>
              <p:spPr>
                <a:xfrm>
                  <a:off x="158328" y="221230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5" name="Circle"/>
                <p:cNvSpPr/>
                <p:nvPr/>
              </p:nvSpPr>
              <p:spPr>
                <a:xfrm>
                  <a:off x="204354" y="234934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6" name="Oval"/>
                <p:cNvSpPr/>
                <p:nvPr/>
              </p:nvSpPr>
              <p:spPr>
                <a:xfrm>
                  <a:off x="158328" y="258428"/>
                  <a:ext cx="31299" cy="33283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7" name="Circle"/>
                <p:cNvSpPr/>
                <p:nvPr/>
              </p:nvSpPr>
              <p:spPr>
                <a:xfrm>
                  <a:off x="191467" y="113551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08" name="Circle"/>
                <p:cNvSpPr/>
                <p:nvPr/>
              </p:nvSpPr>
              <p:spPr>
                <a:xfrm>
                  <a:off x="79165" y="146836"/>
                  <a:ext cx="64435" cy="68521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>
                      <a:solidFill>
                        <a:srgbClr val="FFFF00"/>
                      </a:solidFill>
                    </a:defRPr>
                  </a:pPr>
                  <a:endParaRPr/>
                </a:p>
              </p:txBody>
            </p:sp>
            <p:sp>
              <p:nvSpPr>
                <p:cNvPr id="709" name="Oval"/>
                <p:cNvSpPr/>
                <p:nvPr/>
              </p:nvSpPr>
              <p:spPr>
                <a:xfrm>
                  <a:off x="62594" y="88100"/>
                  <a:ext cx="31299" cy="33283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grpSp>
            <p:nvGrpSpPr>
              <p:cNvPr id="737" name="Group"/>
              <p:cNvGrpSpPr/>
              <p:nvPr/>
            </p:nvGrpSpPr>
            <p:grpSpPr>
              <a:xfrm>
                <a:off x="359001" y="-1"/>
                <a:ext cx="261428" cy="401349"/>
                <a:chOff x="0" y="0"/>
                <a:chExt cx="261427" cy="401347"/>
              </a:xfrm>
            </p:grpSpPr>
            <p:sp>
              <p:nvSpPr>
                <p:cNvPr id="711" name="Line"/>
                <p:cNvSpPr/>
                <p:nvPr/>
              </p:nvSpPr>
              <p:spPr>
                <a:xfrm flipH="1">
                  <a:off x="145442" y="252556"/>
                  <a:ext cx="97575" cy="92017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2" name="Line"/>
                <p:cNvSpPr/>
                <p:nvPr/>
              </p:nvSpPr>
              <p:spPr>
                <a:xfrm flipH="1" flipV="1">
                  <a:off x="14728" y="268219"/>
                  <a:ext cx="130714" cy="8222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3" name="Line"/>
                <p:cNvSpPr/>
                <p:nvPr/>
              </p:nvSpPr>
              <p:spPr>
                <a:xfrm flipH="1">
                  <a:off x="33139" y="350446"/>
                  <a:ext cx="114144" cy="29368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33" name="Group"/>
                <p:cNvGrpSpPr/>
                <p:nvPr/>
              </p:nvGrpSpPr>
              <p:grpSpPr>
                <a:xfrm>
                  <a:off x="33138" y="0"/>
                  <a:ext cx="228290" cy="276049"/>
                  <a:chOff x="0" y="0"/>
                  <a:chExt cx="228288" cy="276048"/>
                </a:xfrm>
              </p:grpSpPr>
              <p:sp>
                <p:nvSpPr>
                  <p:cNvPr id="714" name="Line"/>
                  <p:cNvSpPr/>
                  <p:nvPr/>
                </p:nvSpPr>
                <p:spPr>
                  <a:xfrm flipH="1">
                    <a:off x="101257" y="103763"/>
                    <a:ext cx="4603" cy="5873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5" name="Line"/>
                  <p:cNvSpPr/>
                  <p:nvPr/>
                </p:nvSpPr>
                <p:spPr>
                  <a:xfrm>
                    <a:off x="69038" y="107678"/>
                    <a:ext cx="19331" cy="5677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6" name="Line"/>
                  <p:cNvSpPr/>
                  <p:nvPr/>
                </p:nvSpPr>
                <p:spPr>
                  <a:xfrm flipH="1">
                    <a:off x="112303" y="123342"/>
                    <a:ext cx="34980" cy="54819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7" name="Line"/>
                  <p:cNvSpPr/>
                  <p:nvPr/>
                </p:nvSpPr>
                <p:spPr>
                  <a:xfrm>
                    <a:off x="116905" y="180116"/>
                    <a:ext cx="57993" cy="11749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8" name="Line"/>
                  <p:cNvSpPr/>
                  <p:nvPr/>
                </p:nvSpPr>
                <p:spPr>
                  <a:xfrm>
                    <a:off x="29456" y="76355"/>
                    <a:ext cx="57072" cy="8810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19" name="Line"/>
                  <p:cNvSpPr/>
                  <p:nvPr/>
                </p:nvSpPr>
                <p:spPr>
                  <a:xfrm>
                    <a:off x="78243" y="41113"/>
                    <a:ext cx="13808" cy="12921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0" name="Line"/>
                  <p:cNvSpPr/>
                  <p:nvPr/>
                </p:nvSpPr>
                <p:spPr>
                  <a:xfrm flipH="1">
                    <a:off x="103098" y="33284"/>
                    <a:ext cx="38662" cy="14879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1" name="Line"/>
                  <p:cNvSpPr/>
                  <p:nvPr/>
                </p:nvSpPr>
                <p:spPr>
                  <a:xfrm flipV="1">
                    <a:off x="91131" y="135089"/>
                    <a:ext cx="105860" cy="4698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2" name="Line"/>
                  <p:cNvSpPr/>
                  <p:nvPr/>
                </p:nvSpPr>
                <p:spPr>
                  <a:xfrm>
                    <a:off x="106779" y="180118"/>
                    <a:ext cx="99416" cy="743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23" name="Oval"/>
                  <p:cNvSpPr/>
                  <p:nvPr/>
                </p:nvSpPr>
                <p:spPr>
                  <a:xfrm>
                    <a:off x="125190" y="15662"/>
                    <a:ext cx="31299" cy="33283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4" name="Oval"/>
                  <p:cNvSpPr/>
                  <p:nvPr/>
                </p:nvSpPr>
                <p:spPr>
                  <a:xfrm>
                    <a:off x="77323" y="43071"/>
                    <a:ext cx="57073" cy="60693"/>
                  </a:xfrm>
                  <a:prstGeom prst="ellipse">
                    <a:avLst/>
                  </a:prstGeom>
                  <a:solidFill>
                    <a:srgbClr val="FF66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5" name="Circle"/>
                  <p:cNvSpPr/>
                  <p:nvPr/>
                </p:nvSpPr>
                <p:spPr>
                  <a:xfrm>
                    <a:off x="127031" y="97889"/>
                    <a:ext cx="38663" cy="41115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6" name="Oval"/>
                  <p:cNvSpPr/>
                  <p:nvPr/>
                </p:nvSpPr>
                <p:spPr>
                  <a:xfrm>
                    <a:off x="0" y="33282"/>
                    <a:ext cx="57073" cy="6069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7" name="Circle"/>
                  <p:cNvSpPr/>
                  <p:nvPr/>
                </p:nvSpPr>
                <p:spPr>
                  <a:xfrm>
                    <a:off x="58912" y="-1"/>
                    <a:ext cx="38663" cy="41115"/>
                  </a:xfrm>
                  <a:prstGeom prst="ellipse">
                    <a:avLst/>
                  </a:prstGeom>
                  <a:solidFill>
                    <a:srgbClr val="008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8" name="Oval"/>
                  <p:cNvSpPr/>
                  <p:nvPr/>
                </p:nvSpPr>
                <p:spPr>
                  <a:xfrm>
                    <a:off x="160169" y="162496"/>
                    <a:ext cx="57073" cy="6069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29" name="Circle"/>
                  <p:cNvSpPr/>
                  <p:nvPr/>
                </p:nvSpPr>
                <p:spPr>
                  <a:xfrm>
                    <a:off x="189626" y="234934"/>
                    <a:ext cx="38663" cy="41115"/>
                  </a:xfrm>
                  <a:prstGeom prst="ellipse">
                    <a:avLst/>
                  </a:prstGeom>
                  <a:solidFill>
                    <a:srgbClr val="FF66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30" name="Circle"/>
                  <p:cNvSpPr/>
                  <p:nvPr/>
                </p:nvSpPr>
                <p:spPr>
                  <a:xfrm>
                    <a:off x="176739" y="113551"/>
                    <a:ext cx="38663" cy="41115"/>
                  </a:xfrm>
                  <a:prstGeom prst="ellipse">
                    <a:avLst/>
                  </a:prstGeom>
                  <a:solidFill>
                    <a:srgbClr val="008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  <p:sp>
                <p:nvSpPr>
                  <p:cNvPr id="731" name="Circle"/>
                  <p:cNvSpPr/>
                  <p:nvPr/>
                </p:nvSpPr>
                <p:spPr>
                  <a:xfrm>
                    <a:off x="64437" y="146836"/>
                    <a:ext cx="64435" cy="68521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>
                        <a:solidFill>
                          <a:srgbClr val="FFFF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32" name="Oval"/>
                  <p:cNvSpPr/>
                  <p:nvPr/>
                </p:nvSpPr>
                <p:spPr>
                  <a:xfrm>
                    <a:off x="47866" y="88100"/>
                    <a:ext cx="31299" cy="33283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 sz="2400"/>
                    </a:pPr>
                    <a:endParaRPr/>
                  </a:p>
                </p:txBody>
              </p:sp>
            </p:grpSp>
            <p:sp>
              <p:nvSpPr>
                <p:cNvPr id="734" name="Circle"/>
                <p:cNvSpPr/>
                <p:nvPr/>
              </p:nvSpPr>
              <p:spPr>
                <a:xfrm>
                  <a:off x="125190" y="330866"/>
                  <a:ext cx="38663" cy="41115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35" name="Circle"/>
                <p:cNvSpPr/>
                <p:nvPr/>
              </p:nvSpPr>
              <p:spPr>
                <a:xfrm>
                  <a:off x="0" y="248639"/>
                  <a:ext cx="38663" cy="41115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36" name="Circle"/>
                <p:cNvSpPr/>
                <p:nvPr/>
              </p:nvSpPr>
              <p:spPr>
                <a:xfrm>
                  <a:off x="18410" y="360233"/>
                  <a:ext cx="38663" cy="41115"/>
                </a:xfrm>
                <a:prstGeom prst="ellipse">
                  <a:avLst/>
                </a:prstGeom>
                <a:solidFill>
                  <a:schemeClr val="accent2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grpSp>
            <p:nvGrpSpPr>
              <p:cNvPr id="745" name="Group"/>
              <p:cNvGrpSpPr/>
              <p:nvPr/>
            </p:nvGrpSpPr>
            <p:grpSpPr>
              <a:xfrm>
                <a:off x="727207" y="19580"/>
                <a:ext cx="185945" cy="121384"/>
                <a:chOff x="0" y="0"/>
                <a:chExt cx="185944" cy="121383"/>
              </a:xfrm>
            </p:grpSpPr>
            <p:sp>
              <p:nvSpPr>
                <p:cNvPr id="738" name="Line"/>
                <p:cNvSpPr/>
                <p:nvPr/>
              </p:nvSpPr>
              <p:spPr>
                <a:xfrm flipH="1" flipV="1">
                  <a:off x="92053" y="35241"/>
                  <a:ext cx="55231" cy="4111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9" name="Line"/>
                <p:cNvSpPr/>
                <p:nvPr/>
              </p:nvSpPr>
              <p:spPr>
                <a:xfrm flipV="1">
                  <a:off x="22092" y="29367"/>
                  <a:ext cx="62596" cy="13705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0" name="Line"/>
                <p:cNvSpPr/>
                <p:nvPr/>
              </p:nvSpPr>
              <p:spPr>
                <a:xfrm>
                  <a:off x="23933" y="48945"/>
                  <a:ext cx="23934" cy="5873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1" name="Oval"/>
                <p:cNvSpPr/>
                <p:nvPr/>
              </p:nvSpPr>
              <p:spPr>
                <a:xfrm>
                  <a:off x="58912" y="0"/>
                  <a:ext cx="55233" cy="58735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42" name="Circle"/>
                <p:cNvSpPr/>
                <p:nvPr/>
              </p:nvSpPr>
              <p:spPr>
                <a:xfrm>
                  <a:off x="31297" y="80269"/>
                  <a:ext cx="38663" cy="41115"/>
                </a:xfrm>
                <a:prstGeom prst="ellipse">
                  <a:avLst/>
                </a:prstGeom>
                <a:solidFill>
                  <a:schemeClr val="accent2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43" name="Circle"/>
                <p:cNvSpPr/>
                <p:nvPr/>
              </p:nvSpPr>
              <p:spPr>
                <a:xfrm>
                  <a:off x="121510" y="41115"/>
                  <a:ext cx="64435" cy="68521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>
                      <a:solidFill>
                        <a:srgbClr val="FFFF00"/>
                      </a:solidFill>
                    </a:defRPr>
                  </a:pPr>
                  <a:endParaRPr/>
                </a:p>
              </p:txBody>
            </p:sp>
            <p:sp>
              <p:nvSpPr>
                <p:cNvPr id="744" name="Circle"/>
                <p:cNvSpPr/>
                <p:nvPr/>
              </p:nvSpPr>
              <p:spPr>
                <a:xfrm>
                  <a:off x="0" y="25451"/>
                  <a:ext cx="38662" cy="41115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grpSp>
            <p:nvGrpSpPr>
              <p:cNvPr id="749" name="Group"/>
              <p:cNvGrpSpPr/>
              <p:nvPr/>
            </p:nvGrpSpPr>
            <p:grpSpPr>
              <a:xfrm>
                <a:off x="228289" y="462042"/>
                <a:ext cx="64435" cy="137045"/>
                <a:chOff x="0" y="0"/>
                <a:chExt cx="64434" cy="137043"/>
              </a:xfrm>
            </p:grpSpPr>
            <p:sp>
              <p:nvSpPr>
                <p:cNvPr id="746" name="Line"/>
                <p:cNvSpPr/>
                <p:nvPr/>
              </p:nvSpPr>
              <p:spPr>
                <a:xfrm flipV="1">
                  <a:off x="22090" y="31323"/>
                  <a:ext cx="11046" cy="8418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47" name="Circle"/>
                <p:cNvSpPr/>
                <p:nvPr/>
              </p:nvSpPr>
              <p:spPr>
                <a:xfrm>
                  <a:off x="3680" y="95929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48" name="Circle"/>
                <p:cNvSpPr/>
                <p:nvPr/>
              </p:nvSpPr>
              <p:spPr>
                <a:xfrm>
                  <a:off x="-1" y="-1"/>
                  <a:ext cx="64436" cy="68521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>
                      <a:solidFill>
                        <a:srgbClr val="FFFF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57" name="Group"/>
              <p:cNvGrpSpPr/>
              <p:nvPr/>
            </p:nvGrpSpPr>
            <p:grpSpPr>
              <a:xfrm>
                <a:off x="-1" y="442462"/>
                <a:ext cx="156490" cy="172287"/>
                <a:chOff x="0" y="0"/>
                <a:chExt cx="156488" cy="172285"/>
              </a:xfrm>
            </p:grpSpPr>
            <p:sp>
              <p:nvSpPr>
                <p:cNvPr id="750" name="Line"/>
                <p:cNvSpPr/>
                <p:nvPr/>
              </p:nvSpPr>
              <p:spPr>
                <a:xfrm flipV="1">
                  <a:off x="112303" y="56777"/>
                  <a:ext cx="25774" cy="80270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1" name="Line"/>
                <p:cNvSpPr/>
                <p:nvPr/>
              </p:nvSpPr>
              <p:spPr>
                <a:xfrm flipH="1" flipV="1">
                  <a:off x="53390" y="23494"/>
                  <a:ext cx="53390" cy="11942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2" name="Line"/>
                <p:cNvSpPr/>
                <p:nvPr/>
              </p:nvSpPr>
              <p:spPr>
                <a:xfrm flipH="1" flipV="1">
                  <a:off x="31298" y="92018"/>
                  <a:ext cx="75483" cy="56776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3" name="Oval"/>
                <p:cNvSpPr/>
                <p:nvPr/>
              </p:nvSpPr>
              <p:spPr>
                <a:xfrm>
                  <a:off x="79164" y="113551"/>
                  <a:ext cx="55233" cy="58735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54" name="Oval"/>
                <p:cNvSpPr/>
                <p:nvPr/>
              </p:nvSpPr>
              <p:spPr>
                <a:xfrm>
                  <a:off x="-1" y="58733"/>
                  <a:ext cx="55234" cy="5873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55" name="Circle"/>
                <p:cNvSpPr/>
                <p:nvPr/>
              </p:nvSpPr>
              <p:spPr>
                <a:xfrm>
                  <a:off x="117826" y="41113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56" name="Circle"/>
                <p:cNvSpPr/>
                <p:nvPr/>
              </p:nvSpPr>
              <p:spPr>
                <a:xfrm>
                  <a:off x="31297" y="0"/>
                  <a:ext cx="38663" cy="41115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  <p:grpSp>
            <p:nvGrpSpPr>
              <p:cNvPr id="767" name="Group"/>
              <p:cNvGrpSpPr/>
              <p:nvPr/>
            </p:nvGrpSpPr>
            <p:grpSpPr>
              <a:xfrm>
                <a:off x="370045" y="428758"/>
                <a:ext cx="182263" cy="201654"/>
                <a:chOff x="0" y="0"/>
                <a:chExt cx="182262" cy="201652"/>
              </a:xfrm>
            </p:grpSpPr>
            <p:sp>
              <p:nvSpPr>
                <p:cNvPr id="758" name="Line"/>
                <p:cNvSpPr/>
                <p:nvPr/>
              </p:nvSpPr>
              <p:spPr>
                <a:xfrm flipH="1">
                  <a:off x="141760" y="35240"/>
                  <a:ext cx="11046" cy="80269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59" name="Line"/>
                <p:cNvSpPr/>
                <p:nvPr/>
              </p:nvSpPr>
              <p:spPr>
                <a:xfrm flipH="1" flipV="1">
                  <a:off x="22092" y="23494"/>
                  <a:ext cx="117827" cy="5874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0" name="Line"/>
                <p:cNvSpPr/>
                <p:nvPr/>
              </p:nvSpPr>
              <p:spPr>
                <a:xfrm flipH="1" flipV="1">
                  <a:off x="20252" y="21536"/>
                  <a:ext cx="33139" cy="56777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1" name="Line"/>
                <p:cNvSpPr/>
                <p:nvPr/>
              </p:nvSpPr>
              <p:spPr>
                <a:xfrm flipH="1" flipV="1">
                  <a:off x="14729" y="23494"/>
                  <a:ext cx="27617" cy="127257"/>
                </a:xfrm>
                <a:prstGeom prst="line">
                  <a:avLst/>
                </a:prstGeom>
                <a:solidFill>
                  <a:schemeClr val="accent1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62" name="Circle"/>
                <p:cNvSpPr/>
                <p:nvPr/>
              </p:nvSpPr>
              <p:spPr>
                <a:xfrm>
                  <a:off x="31297" y="54818"/>
                  <a:ext cx="38663" cy="41115"/>
                </a:xfrm>
                <a:prstGeom prst="ellipse">
                  <a:avLst/>
                </a:prstGeom>
                <a:solidFill>
                  <a:schemeClr val="accent2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63" name="Circle"/>
                <p:cNvSpPr/>
                <p:nvPr/>
              </p:nvSpPr>
              <p:spPr>
                <a:xfrm>
                  <a:off x="121508" y="97889"/>
                  <a:ext cx="38663" cy="41115"/>
                </a:xfrm>
                <a:prstGeom prst="ellipse">
                  <a:avLst/>
                </a:prstGeom>
                <a:solidFill>
                  <a:srgbClr val="008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64" name="Circle"/>
                <p:cNvSpPr/>
                <p:nvPr/>
              </p:nvSpPr>
              <p:spPr>
                <a:xfrm>
                  <a:off x="117828" y="1959"/>
                  <a:ext cx="64435" cy="68521"/>
                </a:xfrm>
                <a:prstGeom prst="ellipse">
                  <a:avLst/>
                </a:prstGeom>
                <a:solidFill>
                  <a:srgbClr val="FFFF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>
                      <a:solidFill>
                        <a:srgbClr val="FFFF00"/>
                      </a:solidFill>
                    </a:defRPr>
                  </a:pPr>
                  <a:endParaRPr/>
                </a:p>
              </p:txBody>
            </p:sp>
            <p:sp>
              <p:nvSpPr>
                <p:cNvPr id="765" name="Circle"/>
                <p:cNvSpPr/>
                <p:nvPr/>
              </p:nvSpPr>
              <p:spPr>
                <a:xfrm>
                  <a:off x="-1" y="0"/>
                  <a:ext cx="38663" cy="41115"/>
                </a:xfrm>
                <a:prstGeom prst="ellipse">
                  <a:avLst/>
                </a:prstGeom>
                <a:solidFill>
                  <a:srgbClr val="FF66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66" name="Circle"/>
                <p:cNvSpPr/>
                <p:nvPr/>
              </p:nvSpPr>
              <p:spPr>
                <a:xfrm>
                  <a:off x="11046" y="111594"/>
                  <a:ext cx="84689" cy="90059"/>
                </a:xfrm>
                <a:prstGeom prst="ellipse">
                  <a:avLst/>
                </a:prstGeom>
                <a:solidFill>
                  <a:schemeClr val="accent2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</p:grpSp>
        </p:grpSp>
      </p:grpSp>
      <p:grpSp>
        <p:nvGrpSpPr>
          <p:cNvPr id="797" name="Group"/>
          <p:cNvGrpSpPr/>
          <p:nvPr/>
        </p:nvGrpSpPr>
        <p:grpSpPr>
          <a:xfrm>
            <a:off x="7942166" y="656165"/>
            <a:ext cx="861877" cy="3861208"/>
            <a:chOff x="0" y="0"/>
            <a:chExt cx="861876" cy="3861207"/>
          </a:xfrm>
        </p:grpSpPr>
        <p:grpSp>
          <p:nvGrpSpPr>
            <p:cNvPr id="790" name="Group"/>
            <p:cNvGrpSpPr/>
            <p:nvPr/>
          </p:nvGrpSpPr>
          <p:grpSpPr>
            <a:xfrm>
              <a:off x="0" y="2951200"/>
              <a:ext cx="861877" cy="910008"/>
              <a:chOff x="0" y="0"/>
              <a:chExt cx="861876" cy="910006"/>
            </a:xfrm>
          </p:grpSpPr>
          <p:grpSp>
            <p:nvGrpSpPr>
              <p:cNvPr id="780" name="Group"/>
              <p:cNvGrpSpPr/>
              <p:nvPr/>
            </p:nvGrpSpPr>
            <p:grpSpPr>
              <a:xfrm>
                <a:off x="0" y="80986"/>
                <a:ext cx="825310" cy="829021"/>
                <a:chOff x="0" y="0"/>
                <a:chExt cx="825309" cy="829020"/>
              </a:xfrm>
            </p:grpSpPr>
            <p:sp>
              <p:nvSpPr>
                <p:cNvPr id="770" name="Circle"/>
                <p:cNvSpPr/>
                <p:nvPr/>
              </p:nvSpPr>
              <p:spPr>
                <a:xfrm>
                  <a:off x="0" y="-1"/>
                  <a:ext cx="825310" cy="82902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050505"/>
                    </a:gs>
                  </a:gsLst>
                  <a:path path="circle">
                    <a:fillToRect l="62278" t="119636" r="37721" b="-19636"/>
                  </a:path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71" name="Shape"/>
                <p:cNvSpPr/>
                <p:nvPr/>
              </p:nvSpPr>
              <p:spPr>
                <a:xfrm>
                  <a:off x="46996" y="47207"/>
                  <a:ext cx="731113" cy="734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6"/>
                      </a:moveTo>
                      <a:cubicBezTo>
                        <a:pt x="21600" y="12786"/>
                        <a:pt x="21147" y="14476"/>
                        <a:pt x="20151" y="16197"/>
                      </a:cubicBezTo>
                      <a:cubicBezTo>
                        <a:pt x="19155" y="17917"/>
                        <a:pt x="17917" y="19155"/>
                        <a:pt x="16197" y="20151"/>
                      </a:cubicBezTo>
                      <a:cubicBezTo>
                        <a:pt x="14476" y="21147"/>
                        <a:pt x="12786" y="21600"/>
                        <a:pt x="10800" y="21600"/>
                      </a:cubicBezTo>
                      <a:cubicBezTo>
                        <a:pt x="8808" y="21600"/>
                        <a:pt x="7124" y="21147"/>
                        <a:pt x="5403" y="20151"/>
                      </a:cubicBezTo>
                      <a:cubicBezTo>
                        <a:pt x="3683" y="19155"/>
                        <a:pt x="2445" y="17917"/>
                        <a:pt x="1449" y="16197"/>
                      </a:cubicBezTo>
                      <a:cubicBezTo>
                        <a:pt x="453" y="14476"/>
                        <a:pt x="0" y="12792"/>
                        <a:pt x="0" y="10806"/>
                      </a:cubicBezTo>
                      <a:cubicBezTo>
                        <a:pt x="0" y="8814"/>
                        <a:pt x="453" y="7124"/>
                        <a:pt x="1449" y="5403"/>
                      </a:cubicBezTo>
                      <a:cubicBezTo>
                        <a:pt x="2445" y="3683"/>
                        <a:pt x="3683" y="2445"/>
                        <a:pt x="5403" y="1449"/>
                      </a:cubicBezTo>
                      <a:cubicBezTo>
                        <a:pt x="7124" y="453"/>
                        <a:pt x="8814" y="0"/>
                        <a:pt x="10800" y="0"/>
                      </a:cubicBezTo>
                      <a:cubicBezTo>
                        <a:pt x="12786" y="0"/>
                        <a:pt x="14476" y="453"/>
                        <a:pt x="16197" y="1449"/>
                      </a:cubicBezTo>
                      <a:cubicBezTo>
                        <a:pt x="17917" y="2445"/>
                        <a:pt x="19155" y="3683"/>
                        <a:pt x="20151" y="5403"/>
                      </a:cubicBezTo>
                      <a:cubicBezTo>
                        <a:pt x="21147" y="7124"/>
                        <a:pt x="21600" y="8814"/>
                        <a:pt x="21600" y="10806"/>
                      </a:cubicBezTo>
                    </a:path>
                  </a:pathLst>
                </a:custGeom>
                <a:gradFill flip="none" rotWithShape="1">
                  <a:gsLst>
                    <a:gs pos="1000">
                      <a:srgbClr val="FF0018"/>
                    </a:gs>
                    <a:gs pos="99000">
                      <a:srgbClr val="004D4D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72" name="Shape"/>
                <p:cNvSpPr/>
                <p:nvPr/>
              </p:nvSpPr>
              <p:spPr>
                <a:xfrm>
                  <a:off x="259402" y="272582"/>
                  <a:ext cx="523066" cy="5085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74" extrusionOk="0">
                      <a:moveTo>
                        <a:pt x="21600" y="6202"/>
                      </a:moveTo>
                      <a:lnTo>
                        <a:pt x="6120" y="0"/>
                      </a:lnTo>
                      <a:cubicBezTo>
                        <a:pt x="4955" y="26"/>
                        <a:pt x="3334" y="10552"/>
                        <a:pt x="3334" y="10552"/>
                      </a:cubicBezTo>
                      <a:lnTo>
                        <a:pt x="0" y="17076"/>
                      </a:lnTo>
                      <a:lnTo>
                        <a:pt x="4195" y="21400"/>
                      </a:lnTo>
                      <a:cubicBezTo>
                        <a:pt x="4955" y="21522"/>
                        <a:pt x="5714" y="21574"/>
                        <a:pt x="6499" y="21574"/>
                      </a:cubicBezTo>
                      <a:cubicBezTo>
                        <a:pt x="14780" y="21600"/>
                        <a:pt x="21499" y="14719"/>
                        <a:pt x="21600" y="6202"/>
                      </a:cubicBezTo>
                    </a:path>
                  </a:pathLst>
                </a:custGeom>
                <a:solidFill>
                  <a:srgbClr val="A3A3A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73" name="Shape"/>
                <p:cNvSpPr/>
                <p:nvPr/>
              </p:nvSpPr>
              <p:spPr>
                <a:xfrm>
                  <a:off x="20790" y="208825"/>
                  <a:ext cx="268466" cy="2933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07" h="20613" extrusionOk="0">
                      <a:moveTo>
                        <a:pt x="1740" y="10591"/>
                      </a:moveTo>
                      <a:cubicBezTo>
                        <a:pt x="3254" y="12016"/>
                        <a:pt x="5728" y="12059"/>
                        <a:pt x="8300" y="12103"/>
                      </a:cubicBezTo>
                      <a:cubicBezTo>
                        <a:pt x="11148" y="12146"/>
                        <a:pt x="14143" y="12218"/>
                        <a:pt x="16292" y="13888"/>
                      </a:cubicBezTo>
                      <a:cubicBezTo>
                        <a:pt x="17724" y="14968"/>
                        <a:pt x="18636" y="16235"/>
                        <a:pt x="19108" y="17776"/>
                      </a:cubicBezTo>
                      <a:cubicBezTo>
                        <a:pt x="19287" y="18381"/>
                        <a:pt x="19417" y="19072"/>
                        <a:pt x="19466" y="19807"/>
                      </a:cubicBezTo>
                      <a:cubicBezTo>
                        <a:pt x="19515" y="20253"/>
                        <a:pt x="19922" y="20613"/>
                        <a:pt x="20427" y="20613"/>
                      </a:cubicBezTo>
                      <a:lnTo>
                        <a:pt x="20475" y="20613"/>
                      </a:lnTo>
                      <a:cubicBezTo>
                        <a:pt x="21029" y="20584"/>
                        <a:pt x="21452" y="20167"/>
                        <a:pt x="21403" y="19720"/>
                      </a:cubicBezTo>
                      <a:cubicBezTo>
                        <a:pt x="21354" y="19000"/>
                        <a:pt x="21257" y="18309"/>
                        <a:pt x="21078" y="17618"/>
                      </a:cubicBezTo>
                      <a:cubicBezTo>
                        <a:pt x="20524" y="15616"/>
                        <a:pt x="19385" y="14047"/>
                        <a:pt x="17578" y="12635"/>
                      </a:cubicBezTo>
                      <a:cubicBezTo>
                        <a:pt x="14876" y="10519"/>
                        <a:pt x="11376" y="10475"/>
                        <a:pt x="8349" y="10389"/>
                      </a:cubicBezTo>
                      <a:cubicBezTo>
                        <a:pt x="6054" y="10346"/>
                        <a:pt x="4084" y="10317"/>
                        <a:pt x="3156" y="9424"/>
                      </a:cubicBezTo>
                      <a:cubicBezTo>
                        <a:pt x="2066" y="8359"/>
                        <a:pt x="1870" y="7221"/>
                        <a:pt x="1968" y="6415"/>
                      </a:cubicBezTo>
                      <a:cubicBezTo>
                        <a:pt x="2066" y="5075"/>
                        <a:pt x="2847" y="3693"/>
                        <a:pt x="3938" y="2872"/>
                      </a:cubicBezTo>
                      <a:cubicBezTo>
                        <a:pt x="6656" y="885"/>
                        <a:pt x="10969" y="1778"/>
                        <a:pt x="13492" y="3765"/>
                      </a:cubicBezTo>
                      <a:cubicBezTo>
                        <a:pt x="13769" y="3247"/>
                        <a:pt x="14095" y="2714"/>
                        <a:pt x="14420" y="2181"/>
                      </a:cubicBezTo>
                      <a:cubicBezTo>
                        <a:pt x="11148" y="-137"/>
                        <a:pt x="6102" y="-987"/>
                        <a:pt x="2701" y="1533"/>
                      </a:cubicBezTo>
                      <a:cubicBezTo>
                        <a:pt x="1187" y="2671"/>
                        <a:pt x="129" y="4456"/>
                        <a:pt x="31" y="6285"/>
                      </a:cubicBezTo>
                      <a:cubicBezTo>
                        <a:pt x="-148" y="7912"/>
                        <a:pt x="454" y="9424"/>
                        <a:pt x="1740" y="10591"/>
                      </a:cubicBezTo>
                    </a:path>
                  </a:pathLst>
                </a:custGeom>
                <a:solidFill>
                  <a:srgbClr val="9CDAE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779" name="Group"/>
                <p:cNvGrpSpPr/>
                <p:nvPr/>
              </p:nvGrpSpPr>
              <p:grpSpPr>
                <a:xfrm>
                  <a:off x="254899" y="363983"/>
                  <a:ext cx="136694" cy="310980"/>
                  <a:chOff x="0" y="0"/>
                  <a:chExt cx="136692" cy="310978"/>
                </a:xfrm>
              </p:grpSpPr>
              <p:sp>
                <p:nvSpPr>
                  <p:cNvPr id="774" name="Shape"/>
                  <p:cNvSpPr/>
                  <p:nvPr/>
                </p:nvSpPr>
                <p:spPr>
                  <a:xfrm>
                    <a:off x="0" y="95868"/>
                    <a:ext cx="135793" cy="2151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0282"/>
                        </a:moveTo>
                        <a:cubicBezTo>
                          <a:pt x="0" y="21023"/>
                          <a:pt x="908" y="21600"/>
                          <a:pt x="2108" y="21600"/>
                        </a:cubicBezTo>
                        <a:lnTo>
                          <a:pt x="19492" y="21600"/>
                        </a:lnTo>
                        <a:cubicBezTo>
                          <a:pt x="20692" y="21600"/>
                          <a:pt x="21600" y="21023"/>
                          <a:pt x="21600" y="20282"/>
                        </a:cubicBezTo>
                        <a:lnTo>
                          <a:pt x="21600" y="1338"/>
                        </a:lnTo>
                        <a:cubicBezTo>
                          <a:pt x="21600" y="577"/>
                          <a:pt x="20692" y="0"/>
                          <a:pt x="19492" y="0"/>
                        </a:cubicBezTo>
                        <a:lnTo>
                          <a:pt x="2108" y="0"/>
                        </a:lnTo>
                        <a:cubicBezTo>
                          <a:pt x="908" y="0"/>
                          <a:pt x="0" y="577"/>
                          <a:pt x="0" y="1338"/>
                        </a:cubicBezTo>
                        <a:lnTo>
                          <a:pt x="0" y="20282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75" name="Shape"/>
                  <p:cNvSpPr/>
                  <p:nvPr/>
                </p:nvSpPr>
                <p:spPr>
                  <a:xfrm>
                    <a:off x="43230" y="0"/>
                    <a:ext cx="86255" cy="1888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4435"/>
                        </a:moveTo>
                        <a:lnTo>
                          <a:pt x="0" y="16686"/>
                        </a:lnTo>
                        <a:cubicBezTo>
                          <a:pt x="0" y="19414"/>
                          <a:pt x="4772" y="21600"/>
                          <a:pt x="10724" y="21600"/>
                        </a:cubicBezTo>
                        <a:cubicBezTo>
                          <a:pt x="13751" y="21600"/>
                          <a:pt x="16367" y="21082"/>
                          <a:pt x="18367" y="20141"/>
                        </a:cubicBezTo>
                        <a:cubicBezTo>
                          <a:pt x="19138" y="19813"/>
                          <a:pt x="19703" y="19483"/>
                          <a:pt x="20113" y="19083"/>
                        </a:cubicBezTo>
                        <a:cubicBezTo>
                          <a:pt x="20985" y="18354"/>
                          <a:pt x="21600" y="17555"/>
                          <a:pt x="21600" y="16615"/>
                        </a:cubicBezTo>
                        <a:lnTo>
                          <a:pt x="20580" y="0"/>
                        </a:lnTo>
                        <a:lnTo>
                          <a:pt x="3642" y="721"/>
                        </a:lnTo>
                        <a:lnTo>
                          <a:pt x="3181" y="932"/>
                        </a:lnTo>
                        <a:cubicBezTo>
                          <a:pt x="1180" y="1850"/>
                          <a:pt x="0" y="3050"/>
                          <a:pt x="0" y="443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76" name="Shape"/>
                  <p:cNvSpPr/>
                  <p:nvPr/>
                </p:nvSpPr>
                <p:spPr>
                  <a:xfrm>
                    <a:off x="22958" y="135674"/>
                    <a:ext cx="100190" cy="9750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755" h="21600" extrusionOk="0">
                        <a:moveTo>
                          <a:pt x="2283" y="19426"/>
                        </a:moveTo>
                        <a:cubicBezTo>
                          <a:pt x="4776" y="21600"/>
                          <a:pt x="8708" y="21600"/>
                          <a:pt x="11836" y="21600"/>
                        </a:cubicBezTo>
                        <a:cubicBezTo>
                          <a:pt x="14921" y="21600"/>
                          <a:pt x="18726" y="20060"/>
                          <a:pt x="19951" y="16755"/>
                        </a:cubicBezTo>
                        <a:cubicBezTo>
                          <a:pt x="21135" y="13449"/>
                          <a:pt x="18979" y="10370"/>
                          <a:pt x="20755" y="6657"/>
                        </a:cubicBezTo>
                        <a:cubicBezTo>
                          <a:pt x="20416" y="7426"/>
                          <a:pt x="19909" y="8060"/>
                          <a:pt x="19317" y="8694"/>
                        </a:cubicBezTo>
                        <a:cubicBezTo>
                          <a:pt x="17753" y="10370"/>
                          <a:pt x="15513" y="11502"/>
                          <a:pt x="13019" y="11502"/>
                        </a:cubicBezTo>
                        <a:cubicBezTo>
                          <a:pt x="8116" y="11502"/>
                          <a:pt x="4185" y="7291"/>
                          <a:pt x="4185" y="2038"/>
                        </a:cubicBezTo>
                        <a:lnTo>
                          <a:pt x="4185" y="0"/>
                        </a:lnTo>
                        <a:cubicBezTo>
                          <a:pt x="2874" y="4121"/>
                          <a:pt x="1437" y="6158"/>
                          <a:pt x="507" y="8694"/>
                        </a:cubicBezTo>
                        <a:cubicBezTo>
                          <a:pt x="-465" y="11366"/>
                          <a:pt x="-127" y="17253"/>
                          <a:pt x="2283" y="19426"/>
                        </a:cubicBezTo>
                      </a:path>
                    </a:pathLst>
                  </a:cu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77" name="Shape"/>
                  <p:cNvSpPr/>
                  <p:nvPr/>
                </p:nvSpPr>
                <p:spPr>
                  <a:xfrm>
                    <a:off x="34224" y="145626"/>
                    <a:ext cx="102469" cy="16535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198"/>
                        </a:moveTo>
                        <a:lnTo>
                          <a:pt x="18330" y="21600"/>
                        </a:lnTo>
                        <a:lnTo>
                          <a:pt x="18803" y="21600"/>
                        </a:lnTo>
                        <a:cubicBezTo>
                          <a:pt x="20395" y="21600"/>
                          <a:pt x="21600" y="20851"/>
                          <a:pt x="21600" y="19887"/>
                        </a:cubicBezTo>
                        <a:lnTo>
                          <a:pt x="21600" y="1071"/>
                        </a:lnTo>
                        <a:lnTo>
                          <a:pt x="19922" y="0"/>
                        </a:lnTo>
                        <a:cubicBezTo>
                          <a:pt x="19922" y="990"/>
                          <a:pt x="19535" y="1981"/>
                          <a:pt x="18674" y="2810"/>
                        </a:cubicBezTo>
                        <a:cubicBezTo>
                          <a:pt x="16867" y="5005"/>
                          <a:pt x="19061" y="6718"/>
                          <a:pt x="17857" y="8779"/>
                        </a:cubicBezTo>
                        <a:cubicBezTo>
                          <a:pt x="16652" y="10733"/>
                          <a:pt x="12736" y="11643"/>
                          <a:pt x="9595" y="11643"/>
                        </a:cubicBezTo>
                        <a:cubicBezTo>
                          <a:pt x="6540" y="11563"/>
                          <a:pt x="2539" y="11563"/>
                          <a:pt x="0" y="10198"/>
                        </a:cubicBezTo>
                      </a:path>
                    </a:pathLst>
                  </a:custGeom>
                  <a:solidFill>
                    <a:srgbClr val="808080">
                      <a:alpha val="42999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778" name="Shape"/>
                  <p:cNvSpPr/>
                  <p:nvPr/>
                </p:nvSpPr>
                <p:spPr>
                  <a:xfrm>
                    <a:off x="43230" y="13341"/>
                    <a:ext cx="85357" cy="9026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0394" extrusionOk="0">
                        <a:moveTo>
                          <a:pt x="0" y="7013"/>
                        </a:moveTo>
                        <a:lnTo>
                          <a:pt x="0" y="11674"/>
                        </a:lnTo>
                        <a:cubicBezTo>
                          <a:pt x="3514" y="7428"/>
                          <a:pt x="8475" y="8305"/>
                          <a:pt x="10800" y="8305"/>
                        </a:cubicBezTo>
                        <a:cubicBezTo>
                          <a:pt x="13281" y="8305"/>
                          <a:pt x="21600" y="12459"/>
                          <a:pt x="21600" y="20394"/>
                        </a:cubicBezTo>
                        <a:lnTo>
                          <a:pt x="21600" y="2116"/>
                        </a:lnTo>
                        <a:cubicBezTo>
                          <a:pt x="15572" y="-1206"/>
                          <a:pt x="9542" y="3322"/>
                          <a:pt x="3514" y="0"/>
                        </a:cubicBezTo>
                        <a:cubicBezTo>
                          <a:pt x="3358" y="139"/>
                          <a:pt x="3204" y="231"/>
                          <a:pt x="3049" y="370"/>
                        </a:cubicBezTo>
                        <a:cubicBezTo>
                          <a:pt x="1189" y="1938"/>
                          <a:pt x="0" y="4291"/>
                          <a:pt x="0" y="7013"/>
                        </a:cubicBezTo>
                      </a:path>
                    </a:pathLst>
                  </a:custGeom>
                  <a:solidFill>
                    <a:srgbClr val="808080">
                      <a:alpha val="42999"/>
                    </a:srgb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/>
                  </a:p>
                </p:txBody>
              </p:sp>
            </p:grpSp>
          </p:grpSp>
          <p:grpSp>
            <p:nvGrpSpPr>
              <p:cNvPr id="789" name="Group"/>
              <p:cNvGrpSpPr/>
              <p:nvPr/>
            </p:nvGrpSpPr>
            <p:grpSpPr>
              <a:xfrm>
                <a:off x="125243" y="-1"/>
                <a:ext cx="736634" cy="683997"/>
                <a:chOff x="0" y="0"/>
                <a:chExt cx="736632" cy="683996"/>
              </a:xfrm>
            </p:grpSpPr>
            <p:sp>
              <p:nvSpPr>
                <p:cNvPr id="781" name="Shape"/>
                <p:cNvSpPr/>
                <p:nvPr/>
              </p:nvSpPr>
              <p:spPr>
                <a:xfrm rot="19669376">
                  <a:off x="612337" y="257948"/>
                  <a:ext cx="105343" cy="101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71" h="21503" extrusionOk="0">
                      <a:moveTo>
                        <a:pt x="0" y="21503"/>
                      </a:moveTo>
                      <a:cubicBezTo>
                        <a:pt x="3186" y="19674"/>
                        <a:pt x="20690" y="8221"/>
                        <a:pt x="21145" y="7001"/>
                      </a:cubicBezTo>
                      <a:cubicBezTo>
                        <a:pt x="21600" y="6000"/>
                        <a:pt x="20814" y="5521"/>
                        <a:pt x="18952" y="4563"/>
                      </a:cubicBezTo>
                      <a:cubicBezTo>
                        <a:pt x="17048" y="3430"/>
                        <a:pt x="12290" y="295"/>
                        <a:pt x="9600" y="34"/>
                      </a:cubicBezTo>
                      <a:cubicBezTo>
                        <a:pt x="8897" y="-97"/>
                        <a:pt x="7117" y="164"/>
                        <a:pt x="4800" y="643"/>
                      </a:cubicBezTo>
                      <a:cubicBezTo>
                        <a:pt x="6786" y="1819"/>
                        <a:pt x="10510" y="3561"/>
                        <a:pt x="10179" y="5521"/>
                      </a:cubicBezTo>
                      <a:cubicBezTo>
                        <a:pt x="9931" y="7611"/>
                        <a:pt x="5379" y="14143"/>
                        <a:pt x="3269" y="16974"/>
                      </a:cubicBezTo>
                      <a:cubicBezTo>
                        <a:pt x="2814" y="17801"/>
                        <a:pt x="1531" y="19543"/>
                        <a:pt x="0" y="21503"/>
                      </a:cubicBezTo>
                    </a:path>
                  </a:pathLst>
                </a:custGeom>
                <a:solidFill>
                  <a:srgbClr val="CCCCC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2" name="Shape"/>
                <p:cNvSpPr/>
                <p:nvPr/>
              </p:nvSpPr>
              <p:spPr>
                <a:xfrm rot="19669376">
                  <a:off x="40894" y="137881"/>
                  <a:ext cx="613131" cy="3304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93" extrusionOk="0">
                      <a:moveTo>
                        <a:pt x="0" y="5174"/>
                      </a:moveTo>
                      <a:cubicBezTo>
                        <a:pt x="0" y="5174"/>
                        <a:pt x="324" y="5545"/>
                        <a:pt x="870" y="6182"/>
                      </a:cubicBezTo>
                      <a:cubicBezTo>
                        <a:pt x="3933" y="9671"/>
                        <a:pt x="13935" y="21042"/>
                        <a:pt x="14014" y="21148"/>
                      </a:cubicBezTo>
                      <a:cubicBezTo>
                        <a:pt x="14093" y="21294"/>
                        <a:pt x="14460" y="21493"/>
                        <a:pt x="14762" y="21334"/>
                      </a:cubicBezTo>
                      <a:cubicBezTo>
                        <a:pt x="14783" y="21334"/>
                        <a:pt x="14827" y="21294"/>
                        <a:pt x="14848" y="21267"/>
                      </a:cubicBezTo>
                      <a:cubicBezTo>
                        <a:pt x="15316" y="20816"/>
                        <a:pt x="15898" y="20445"/>
                        <a:pt x="16509" y="20060"/>
                      </a:cubicBezTo>
                      <a:cubicBezTo>
                        <a:pt x="16833" y="19874"/>
                        <a:pt x="17135" y="19728"/>
                        <a:pt x="17466" y="19582"/>
                      </a:cubicBezTo>
                      <a:cubicBezTo>
                        <a:pt x="18091" y="19277"/>
                        <a:pt x="18681" y="19012"/>
                        <a:pt x="19148" y="18879"/>
                      </a:cubicBezTo>
                      <a:cubicBezTo>
                        <a:pt x="19551" y="18733"/>
                        <a:pt x="19860" y="18654"/>
                        <a:pt x="19982" y="18693"/>
                      </a:cubicBezTo>
                      <a:cubicBezTo>
                        <a:pt x="20428" y="18773"/>
                        <a:pt x="21276" y="19728"/>
                        <a:pt x="21600" y="20060"/>
                      </a:cubicBezTo>
                      <a:lnTo>
                        <a:pt x="5292" y="1764"/>
                      </a:lnTo>
                      <a:cubicBezTo>
                        <a:pt x="5292" y="1764"/>
                        <a:pt x="5055" y="1512"/>
                        <a:pt x="4710" y="1207"/>
                      </a:cubicBezTo>
                      <a:cubicBezTo>
                        <a:pt x="4099" y="649"/>
                        <a:pt x="3121" y="-107"/>
                        <a:pt x="2517" y="12"/>
                      </a:cubicBezTo>
                      <a:cubicBezTo>
                        <a:pt x="1517" y="158"/>
                        <a:pt x="0" y="5174"/>
                        <a:pt x="0" y="5174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3" name="Shape"/>
                <p:cNvSpPr/>
                <p:nvPr/>
              </p:nvSpPr>
              <p:spPr>
                <a:xfrm rot="19669376">
                  <a:off x="512515" y="305611"/>
                  <a:ext cx="181386" cy="1571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41" h="20760" extrusionOk="0">
                      <a:moveTo>
                        <a:pt x="225" y="16003"/>
                      </a:moveTo>
                      <a:cubicBezTo>
                        <a:pt x="296" y="16302"/>
                        <a:pt x="487" y="16546"/>
                        <a:pt x="820" y="16845"/>
                      </a:cubicBezTo>
                      <a:cubicBezTo>
                        <a:pt x="1963" y="17905"/>
                        <a:pt x="4321" y="18992"/>
                        <a:pt x="5678" y="19834"/>
                      </a:cubicBezTo>
                      <a:cubicBezTo>
                        <a:pt x="8703" y="21600"/>
                        <a:pt x="9703" y="20296"/>
                        <a:pt x="9703" y="20296"/>
                      </a:cubicBezTo>
                      <a:cubicBezTo>
                        <a:pt x="9703" y="20296"/>
                        <a:pt x="12870" y="16003"/>
                        <a:pt x="15157" y="12933"/>
                      </a:cubicBezTo>
                      <a:cubicBezTo>
                        <a:pt x="16014" y="11710"/>
                        <a:pt x="16824" y="10623"/>
                        <a:pt x="17157" y="10162"/>
                      </a:cubicBezTo>
                      <a:cubicBezTo>
                        <a:pt x="18372" y="8395"/>
                        <a:pt x="21015" y="4266"/>
                        <a:pt x="21134" y="3043"/>
                      </a:cubicBezTo>
                      <a:cubicBezTo>
                        <a:pt x="21277" y="1820"/>
                        <a:pt x="19110" y="734"/>
                        <a:pt x="18038" y="0"/>
                      </a:cubicBezTo>
                      <a:cubicBezTo>
                        <a:pt x="16490" y="272"/>
                        <a:pt x="14537" y="815"/>
                        <a:pt x="12466" y="1440"/>
                      </a:cubicBezTo>
                      <a:cubicBezTo>
                        <a:pt x="12918" y="1494"/>
                        <a:pt x="13394" y="1657"/>
                        <a:pt x="13799" y="1956"/>
                      </a:cubicBezTo>
                      <a:cubicBezTo>
                        <a:pt x="15823" y="3423"/>
                        <a:pt x="15752" y="7499"/>
                        <a:pt x="13728" y="11004"/>
                      </a:cubicBezTo>
                      <a:cubicBezTo>
                        <a:pt x="11727" y="14536"/>
                        <a:pt x="8488" y="16139"/>
                        <a:pt x="6464" y="14699"/>
                      </a:cubicBezTo>
                      <a:cubicBezTo>
                        <a:pt x="4535" y="13232"/>
                        <a:pt x="4535" y="9183"/>
                        <a:pt x="6536" y="5651"/>
                      </a:cubicBezTo>
                      <a:cubicBezTo>
                        <a:pt x="7345" y="4266"/>
                        <a:pt x="8298" y="3206"/>
                        <a:pt x="9298" y="2500"/>
                      </a:cubicBezTo>
                      <a:cubicBezTo>
                        <a:pt x="7274" y="3260"/>
                        <a:pt x="5345" y="4048"/>
                        <a:pt x="3797" y="4945"/>
                      </a:cubicBezTo>
                      <a:cubicBezTo>
                        <a:pt x="3726" y="5026"/>
                        <a:pt x="3583" y="5026"/>
                        <a:pt x="3511" y="5108"/>
                      </a:cubicBezTo>
                      <a:cubicBezTo>
                        <a:pt x="3511" y="5108"/>
                        <a:pt x="2249" y="7961"/>
                        <a:pt x="963" y="11248"/>
                      </a:cubicBezTo>
                      <a:cubicBezTo>
                        <a:pt x="-323" y="14318"/>
                        <a:pt x="-37" y="14699"/>
                        <a:pt x="225" y="16003"/>
                      </a:cubicBezTo>
                    </a:path>
                  </a:pathLst>
                </a:cu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4" name="Shape"/>
                <p:cNvSpPr/>
                <p:nvPr/>
              </p:nvSpPr>
              <p:spPr>
                <a:xfrm rot="19669376">
                  <a:off x="100960" y="271297"/>
                  <a:ext cx="424565" cy="3245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7" h="21600" extrusionOk="0">
                      <a:moveTo>
                        <a:pt x="229" y="5120"/>
                      </a:moveTo>
                      <a:lnTo>
                        <a:pt x="6493" y="10281"/>
                      </a:lnTo>
                      <a:lnTo>
                        <a:pt x="10105" y="13230"/>
                      </a:lnTo>
                      <a:lnTo>
                        <a:pt x="20281" y="21600"/>
                      </a:lnTo>
                      <a:cubicBezTo>
                        <a:pt x="20136" y="21436"/>
                        <a:pt x="20054" y="21286"/>
                        <a:pt x="20023" y="21177"/>
                      </a:cubicBezTo>
                      <a:cubicBezTo>
                        <a:pt x="19909" y="20521"/>
                        <a:pt x="19765" y="20330"/>
                        <a:pt x="20343" y="18664"/>
                      </a:cubicBezTo>
                      <a:cubicBezTo>
                        <a:pt x="20931" y="17012"/>
                        <a:pt x="21447" y="15579"/>
                        <a:pt x="21447" y="15579"/>
                      </a:cubicBezTo>
                      <a:cubicBezTo>
                        <a:pt x="21014" y="15784"/>
                        <a:pt x="20518" y="15551"/>
                        <a:pt x="20374" y="15388"/>
                      </a:cubicBezTo>
                      <a:cubicBezTo>
                        <a:pt x="20250" y="15278"/>
                        <a:pt x="5874" y="3577"/>
                        <a:pt x="1509" y="0"/>
                      </a:cubicBezTo>
                      <a:cubicBezTo>
                        <a:pt x="1395" y="423"/>
                        <a:pt x="1158" y="956"/>
                        <a:pt x="900" y="1570"/>
                      </a:cubicBezTo>
                      <a:cubicBezTo>
                        <a:pt x="693" y="2075"/>
                        <a:pt x="487" y="2581"/>
                        <a:pt x="311" y="3072"/>
                      </a:cubicBezTo>
                      <a:cubicBezTo>
                        <a:pt x="-9" y="4001"/>
                        <a:pt x="-153" y="4765"/>
                        <a:pt x="229" y="5120"/>
                      </a:cubicBezTo>
                    </a:path>
                  </a:pathLst>
                </a:custGeom>
                <a:solidFill>
                  <a:srgbClr val="D6D6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5" name="Shape"/>
                <p:cNvSpPr/>
                <p:nvPr/>
              </p:nvSpPr>
              <p:spPr>
                <a:xfrm rot="19669376">
                  <a:off x="547639" y="320996"/>
                  <a:ext cx="87694" cy="104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97" h="20244" extrusionOk="0">
                      <a:moveTo>
                        <a:pt x="2769" y="19448"/>
                      </a:moveTo>
                      <a:cubicBezTo>
                        <a:pt x="6529" y="21600"/>
                        <a:pt x="12904" y="19249"/>
                        <a:pt x="16756" y="14068"/>
                      </a:cubicBezTo>
                      <a:cubicBezTo>
                        <a:pt x="20654" y="8927"/>
                        <a:pt x="20654" y="2909"/>
                        <a:pt x="16893" y="797"/>
                      </a:cubicBezTo>
                      <a:cubicBezTo>
                        <a:pt x="16114" y="319"/>
                        <a:pt x="15197" y="120"/>
                        <a:pt x="14325" y="0"/>
                      </a:cubicBezTo>
                      <a:cubicBezTo>
                        <a:pt x="12353" y="438"/>
                        <a:pt x="10290" y="996"/>
                        <a:pt x="8226" y="1475"/>
                      </a:cubicBezTo>
                      <a:cubicBezTo>
                        <a:pt x="6300" y="2590"/>
                        <a:pt x="4465" y="4145"/>
                        <a:pt x="2906" y="6058"/>
                      </a:cubicBezTo>
                      <a:cubicBezTo>
                        <a:pt x="-946" y="11358"/>
                        <a:pt x="-946" y="17216"/>
                        <a:pt x="2769" y="19448"/>
                      </a:cubicBezTo>
                    </a:path>
                  </a:pathLst>
                </a:custGeom>
                <a:solidFill>
                  <a:srgbClr val="11708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6" name="Shape"/>
                <p:cNvSpPr/>
                <p:nvPr/>
              </p:nvSpPr>
              <p:spPr>
                <a:xfrm rot="19669376">
                  <a:off x="594874" y="334103"/>
                  <a:ext cx="22310" cy="293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57" extrusionOk="0">
                      <a:moveTo>
                        <a:pt x="1400" y="7742"/>
                      </a:moveTo>
                      <a:cubicBezTo>
                        <a:pt x="2400" y="5929"/>
                        <a:pt x="3800" y="4418"/>
                        <a:pt x="5400" y="3059"/>
                      </a:cubicBezTo>
                      <a:cubicBezTo>
                        <a:pt x="7200" y="1700"/>
                        <a:pt x="8800" y="944"/>
                        <a:pt x="10800" y="340"/>
                      </a:cubicBezTo>
                      <a:cubicBezTo>
                        <a:pt x="12800" y="-113"/>
                        <a:pt x="14400" y="-113"/>
                        <a:pt x="16200" y="340"/>
                      </a:cubicBezTo>
                      <a:cubicBezTo>
                        <a:pt x="18000" y="944"/>
                        <a:pt x="19200" y="1700"/>
                        <a:pt x="20200" y="3059"/>
                      </a:cubicBezTo>
                      <a:cubicBezTo>
                        <a:pt x="21200" y="4570"/>
                        <a:pt x="21600" y="6080"/>
                        <a:pt x="21600" y="7893"/>
                      </a:cubicBezTo>
                      <a:cubicBezTo>
                        <a:pt x="21600" y="9856"/>
                        <a:pt x="21200" y="11669"/>
                        <a:pt x="20200" y="13481"/>
                      </a:cubicBezTo>
                      <a:cubicBezTo>
                        <a:pt x="19200" y="15445"/>
                        <a:pt x="18000" y="16804"/>
                        <a:pt x="16200" y="18164"/>
                      </a:cubicBezTo>
                      <a:cubicBezTo>
                        <a:pt x="14600" y="19674"/>
                        <a:pt x="12800" y="20430"/>
                        <a:pt x="10800" y="21034"/>
                      </a:cubicBezTo>
                      <a:cubicBezTo>
                        <a:pt x="8800" y="21487"/>
                        <a:pt x="7200" y="21487"/>
                        <a:pt x="5400" y="20883"/>
                      </a:cubicBezTo>
                      <a:cubicBezTo>
                        <a:pt x="3600" y="20430"/>
                        <a:pt x="2400" y="19523"/>
                        <a:pt x="1400" y="18164"/>
                      </a:cubicBezTo>
                      <a:cubicBezTo>
                        <a:pt x="400" y="16804"/>
                        <a:pt x="0" y="15294"/>
                        <a:pt x="0" y="13330"/>
                      </a:cubicBezTo>
                      <a:cubicBezTo>
                        <a:pt x="0" y="11367"/>
                        <a:pt x="400" y="9705"/>
                        <a:pt x="1400" y="7742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7" name="Shape"/>
                <p:cNvSpPr/>
                <p:nvPr/>
              </p:nvSpPr>
              <p:spPr>
                <a:xfrm rot="19669376">
                  <a:off x="511402" y="305877"/>
                  <a:ext cx="166337" cy="100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4" h="21600" extrusionOk="0">
                      <a:moveTo>
                        <a:pt x="0" y="14900"/>
                      </a:moveTo>
                      <a:cubicBezTo>
                        <a:pt x="895" y="14415"/>
                        <a:pt x="2368" y="13753"/>
                        <a:pt x="4157" y="13136"/>
                      </a:cubicBezTo>
                      <a:cubicBezTo>
                        <a:pt x="7945" y="11638"/>
                        <a:pt x="12839" y="10183"/>
                        <a:pt x="14838" y="11020"/>
                      </a:cubicBezTo>
                      <a:cubicBezTo>
                        <a:pt x="15154" y="11153"/>
                        <a:pt x="15365" y="11285"/>
                        <a:pt x="15523" y="11549"/>
                      </a:cubicBezTo>
                      <a:cubicBezTo>
                        <a:pt x="17259" y="13842"/>
                        <a:pt x="15417" y="19616"/>
                        <a:pt x="14681" y="21291"/>
                      </a:cubicBezTo>
                      <a:cubicBezTo>
                        <a:pt x="14760" y="21203"/>
                        <a:pt x="14812" y="21115"/>
                        <a:pt x="14838" y="20983"/>
                      </a:cubicBezTo>
                      <a:cubicBezTo>
                        <a:pt x="15812" y="18999"/>
                        <a:pt x="16706" y="17236"/>
                        <a:pt x="17075" y="16531"/>
                      </a:cubicBezTo>
                      <a:cubicBezTo>
                        <a:pt x="18417" y="13665"/>
                        <a:pt x="21311" y="6921"/>
                        <a:pt x="21468" y="4937"/>
                      </a:cubicBezTo>
                      <a:cubicBezTo>
                        <a:pt x="21600" y="2821"/>
                        <a:pt x="19232" y="1190"/>
                        <a:pt x="18048" y="0"/>
                      </a:cubicBezTo>
                      <a:lnTo>
                        <a:pt x="16917" y="397"/>
                      </a:lnTo>
                      <a:cubicBezTo>
                        <a:pt x="16628" y="529"/>
                        <a:pt x="16338" y="573"/>
                        <a:pt x="16022" y="573"/>
                      </a:cubicBezTo>
                      <a:cubicBezTo>
                        <a:pt x="15523" y="705"/>
                        <a:pt x="14996" y="970"/>
                        <a:pt x="14391" y="1190"/>
                      </a:cubicBezTo>
                      <a:cubicBezTo>
                        <a:pt x="14102" y="1322"/>
                        <a:pt x="13891" y="1455"/>
                        <a:pt x="13576" y="1587"/>
                      </a:cubicBezTo>
                      <a:cubicBezTo>
                        <a:pt x="13444" y="1587"/>
                        <a:pt x="13365" y="1719"/>
                        <a:pt x="13207" y="1719"/>
                      </a:cubicBezTo>
                      <a:cubicBezTo>
                        <a:pt x="12760" y="1851"/>
                        <a:pt x="12313" y="2072"/>
                        <a:pt x="11866" y="2336"/>
                      </a:cubicBezTo>
                      <a:cubicBezTo>
                        <a:pt x="10761" y="2821"/>
                        <a:pt x="9577" y="3438"/>
                        <a:pt x="8393" y="3967"/>
                      </a:cubicBezTo>
                      <a:cubicBezTo>
                        <a:pt x="6156" y="5202"/>
                        <a:pt x="3999" y="6436"/>
                        <a:pt x="2289" y="7935"/>
                      </a:cubicBezTo>
                      <a:cubicBezTo>
                        <a:pt x="2236" y="8067"/>
                        <a:pt x="2078" y="8067"/>
                        <a:pt x="2000" y="8155"/>
                      </a:cubicBezTo>
                      <a:cubicBezTo>
                        <a:pt x="1921" y="8155"/>
                        <a:pt x="1105" y="11020"/>
                        <a:pt x="0" y="14900"/>
                      </a:cubicBezTo>
                      <a:close/>
                      <a:moveTo>
                        <a:pt x="14549" y="21600"/>
                      </a:moveTo>
                      <a:cubicBezTo>
                        <a:pt x="14575" y="21512"/>
                        <a:pt x="14628" y="21380"/>
                        <a:pt x="14681" y="21291"/>
                      </a:cubicBezTo>
                      <a:cubicBezTo>
                        <a:pt x="14628" y="21424"/>
                        <a:pt x="14602" y="21556"/>
                        <a:pt x="14549" y="21600"/>
                      </a:cubicBezTo>
                      <a:close/>
                    </a:path>
                  </a:pathLst>
                </a:custGeom>
                <a:solidFill>
                  <a:srgbClr val="808080">
                    <a:alpha val="42999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88" name="Shape"/>
                <p:cNvSpPr/>
                <p:nvPr/>
              </p:nvSpPr>
              <p:spPr>
                <a:xfrm rot="19669376">
                  <a:off x="105851" y="270146"/>
                  <a:ext cx="401480" cy="2657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16"/>
                      </a:moveTo>
                      <a:lnTo>
                        <a:pt x="593" y="2715"/>
                      </a:lnTo>
                      <a:cubicBezTo>
                        <a:pt x="593" y="2715"/>
                        <a:pt x="1088" y="3181"/>
                        <a:pt x="1923" y="3980"/>
                      </a:cubicBezTo>
                      <a:cubicBezTo>
                        <a:pt x="5801" y="7611"/>
                        <a:pt x="17019" y="18069"/>
                        <a:pt x="20765" y="21600"/>
                      </a:cubicBezTo>
                      <a:cubicBezTo>
                        <a:pt x="21226" y="20134"/>
                        <a:pt x="21600" y="19002"/>
                        <a:pt x="21600" y="19002"/>
                      </a:cubicBezTo>
                      <a:cubicBezTo>
                        <a:pt x="21139" y="19252"/>
                        <a:pt x="20611" y="18969"/>
                        <a:pt x="20457" y="18769"/>
                      </a:cubicBezTo>
                      <a:cubicBezTo>
                        <a:pt x="20337" y="18636"/>
                        <a:pt x="6823" y="6062"/>
                        <a:pt x="1340" y="883"/>
                      </a:cubicBezTo>
                      <a:cubicBezTo>
                        <a:pt x="1000" y="550"/>
                        <a:pt x="659" y="266"/>
                        <a:pt x="374" y="0"/>
                      </a:cubicBezTo>
                      <a:cubicBezTo>
                        <a:pt x="319" y="316"/>
                        <a:pt x="154" y="749"/>
                        <a:pt x="0" y="1216"/>
                      </a:cubicBezTo>
                    </a:path>
                  </a:pathLst>
                </a:custGeom>
                <a:solidFill>
                  <a:srgbClr val="808080">
                    <a:alpha val="42999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791" name="Shape"/>
            <p:cNvSpPr/>
            <p:nvPr/>
          </p:nvSpPr>
          <p:spPr>
            <a:xfrm>
              <a:off x="41773" y="951136"/>
              <a:ext cx="726832" cy="197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628"/>
                  </a:moveTo>
                  <a:lnTo>
                    <a:pt x="5400" y="17628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7628"/>
                  </a:lnTo>
                  <a:lnTo>
                    <a:pt x="21600" y="17628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rgbClr val="009595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796" name="Group"/>
            <p:cNvGrpSpPr/>
            <p:nvPr/>
          </p:nvGrpSpPr>
          <p:grpSpPr>
            <a:xfrm>
              <a:off x="0" y="0"/>
              <a:ext cx="825627" cy="829021"/>
              <a:chOff x="0" y="0"/>
              <a:chExt cx="825626" cy="829020"/>
            </a:xfrm>
          </p:grpSpPr>
          <p:grpSp>
            <p:nvGrpSpPr>
              <p:cNvPr id="794" name="Group"/>
              <p:cNvGrpSpPr/>
              <p:nvPr/>
            </p:nvGrpSpPr>
            <p:grpSpPr>
              <a:xfrm>
                <a:off x="-1" y="-1"/>
                <a:ext cx="825628" cy="829022"/>
                <a:chOff x="0" y="0"/>
                <a:chExt cx="825626" cy="829020"/>
              </a:xfrm>
            </p:grpSpPr>
            <p:sp>
              <p:nvSpPr>
                <p:cNvPr id="792" name="Circle"/>
                <p:cNvSpPr/>
                <p:nvPr/>
              </p:nvSpPr>
              <p:spPr>
                <a:xfrm>
                  <a:off x="-1" y="-1"/>
                  <a:ext cx="825628" cy="82902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0000"/>
                    </a:gs>
                    <a:gs pos="100000">
                      <a:srgbClr val="050505"/>
                    </a:gs>
                  </a:gsLst>
                  <a:path path="circle">
                    <a:fillToRect l="62278" t="119636" r="37721" b="-19636"/>
                  </a:path>
                </a:gradFill>
                <a:ln w="12700" cap="flat">
                  <a:noFill/>
                  <a:miter lim="400000"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2400"/>
                  </a:pPr>
                  <a:endParaRPr/>
                </a:p>
              </p:txBody>
            </p:sp>
            <p:sp>
              <p:nvSpPr>
                <p:cNvPr id="793" name="Shape"/>
                <p:cNvSpPr/>
                <p:nvPr/>
              </p:nvSpPr>
              <p:spPr>
                <a:xfrm>
                  <a:off x="47014" y="47207"/>
                  <a:ext cx="731393" cy="734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6"/>
                      </a:moveTo>
                      <a:cubicBezTo>
                        <a:pt x="21600" y="12786"/>
                        <a:pt x="21147" y="14476"/>
                        <a:pt x="20151" y="16197"/>
                      </a:cubicBezTo>
                      <a:cubicBezTo>
                        <a:pt x="19155" y="17917"/>
                        <a:pt x="17917" y="19155"/>
                        <a:pt x="16197" y="20151"/>
                      </a:cubicBezTo>
                      <a:cubicBezTo>
                        <a:pt x="14476" y="21147"/>
                        <a:pt x="12786" y="21600"/>
                        <a:pt x="10800" y="21600"/>
                      </a:cubicBezTo>
                      <a:cubicBezTo>
                        <a:pt x="8808" y="21600"/>
                        <a:pt x="7124" y="21147"/>
                        <a:pt x="5403" y="20151"/>
                      </a:cubicBezTo>
                      <a:cubicBezTo>
                        <a:pt x="3683" y="19155"/>
                        <a:pt x="2445" y="17917"/>
                        <a:pt x="1449" y="16197"/>
                      </a:cubicBezTo>
                      <a:cubicBezTo>
                        <a:pt x="453" y="14476"/>
                        <a:pt x="0" y="12792"/>
                        <a:pt x="0" y="10806"/>
                      </a:cubicBezTo>
                      <a:cubicBezTo>
                        <a:pt x="0" y="8814"/>
                        <a:pt x="453" y="7124"/>
                        <a:pt x="1449" y="5403"/>
                      </a:cubicBezTo>
                      <a:cubicBezTo>
                        <a:pt x="2445" y="3683"/>
                        <a:pt x="3683" y="2445"/>
                        <a:pt x="5403" y="1449"/>
                      </a:cubicBezTo>
                      <a:cubicBezTo>
                        <a:pt x="7124" y="453"/>
                        <a:pt x="8814" y="0"/>
                        <a:pt x="10800" y="0"/>
                      </a:cubicBezTo>
                      <a:cubicBezTo>
                        <a:pt x="12786" y="0"/>
                        <a:pt x="14476" y="453"/>
                        <a:pt x="16197" y="1449"/>
                      </a:cubicBezTo>
                      <a:cubicBezTo>
                        <a:pt x="17917" y="2445"/>
                        <a:pt x="19155" y="3683"/>
                        <a:pt x="20151" y="5403"/>
                      </a:cubicBezTo>
                      <a:cubicBezTo>
                        <a:pt x="21147" y="7124"/>
                        <a:pt x="21600" y="8814"/>
                        <a:pt x="21600" y="10806"/>
                      </a:cubicBezTo>
                    </a:path>
                  </a:pathLst>
                </a:custGeom>
                <a:gradFill flip="none" rotWithShape="1">
                  <a:gsLst>
                    <a:gs pos="1000">
                      <a:srgbClr val="FF0018"/>
                    </a:gs>
                    <a:gs pos="99000">
                      <a:srgbClr val="004D4D"/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/>
                </a:p>
              </p:txBody>
            </p:sp>
          </p:grpSp>
          <p:pic>
            <p:nvPicPr>
              <p:cNvPr id="795" name="Camera copy.png" descr="Camera copy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1635" y="52295"/>
                <a:ext cx="663481" cy="6662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799" name="Rectangle 798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Visibility &amp; Context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51855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 advAuto="0"/>
      <p:bldP spid="475" grpId="0" animBg="1" advAuto="0"/>
      <p:bldP spid="557" grpId="0" animBg="1" advAuto="0"/>
      <p:bldP spid="639" grpId="0" animBg="1" advAuto="0"/>
      <p:bldP spid="769" grpId="0" animBg="1" advAuto="0"/>
      <p:bldP spid="797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FutureVeryLargeFires_lrg.jpg" descr="FutureVeryLargeFires_lr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50054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Focus Your Humans Where They Should Focus!…"/>
          <p:cNvSpPr txBox="1"/>
          <p:nvPr/>
        </p:nvSpPr>
        <p:spPr>
          <a:xfrm>
            <a:off x="7574475" y="1659660"/>
            <a:ext cx="1437262" cy="2514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b="1" dirty="0">
                <a:latin typeface="Arial" charset="0"/>
                <a:ea typeface="Arial" charset="0"/>
                <a:cs typeface="Arial" charset="0"/>
              </a:rPr>
              <a:t>Focus Your Humans Where They Should Focus!</a:t>
            </a:r>
            <a:br>
              <a:rPr b="1" dirty="0">
                <a:latin typeface="Arial" charset="0"/>
                <a:ea typeface="Arial" charset="0"/>
                <a:cs typeface="Arial" charset="0"/>
              </a:rPr>
            </a:br>
            <a:endParaRPr b="1" dirty="0">
              <a:latin typeface="Arial" charset="0"/>
              <a:ea typeface="Arial" charset="0"/>
              <a:cs typeface="Arial" charset="0"/>
            </a:endParaRPr>
          </a:p>
          <a:p>
            <a:pPr algn="ctr">
              <a:defRPr sz="18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b="1" dirty="0">
                <a:latin typeface="Arial" charset="0"/>
                <a:ea typeface="Arial" charset="0"/>
                <a:cs typeface="Arial" charset="0"/>
              </a:rPr>
              <a:t>Alert where it makes sense!</a:t>
            </a:r>
          </a:p>
        </p:txBody>
      </p:sp>
    </p:spTree>
    <p:extLst>
      <p:ext uri="{BB962C8B-B14F-4D97-AF65-F5344CB8AC3E}">
        <p14:creationId xmlns:p14="http://schemas.microsoft.com/office/powerpoint/2010/main" val="1228421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hi-quakes-map-852.jpg" descr="hi-quakes-map-8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0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2842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image52.png" descr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9218"/>
            <a:ext cx="8364279" cy="514109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member Visibility???…"/>
          <p:cNvSpPr txBox="1"/>
          <p:nvPr/>
        </p:nvSpPr>
        <p:spPr>
          <a:xfrm>
            <a:off x="96624" y="731496"/>
            <a:ext cx="36574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rPr b="1" dirty="0">
                <a:latin typeface="Arial" charset="0"/>
                <a:ea typeface="Arial" charset="0"/>
                <a:cs typeface="Arial" charset="0"/>
              </a:rPr>
              <a:t>Nodes are processes &amp; domains</a:t>
            </a:r>
            <a:br>
              <a:rPr b="1" dirty="0">
                <a:latin typeface="Arial" charset="0"/>
                <a:ea typeface="Arial" charset="0"/>
                <a:cs typeface="Arial" charset="0"/>
              </a:rPr>
            </a:br>
            <a:r>
              <a:rPr b="1" dirty="0">
                <a:latin typeface="Arial" charset="0"/>
                <a:ea typeface="Arial" charset="0"/>
                <a:cs typeface="Arial" charset="0"/>
              </a:rPr>
              <a:t>Clustered by affinity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 : Visible, Surveyed Environment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7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JOIN, or DIE"/>
          <p:cNvSpPr txBox="1"/>
          <p:nvPr>
            <p:extLst/>
          </p:nvPr>
        </p:nvSpPr>
        <p:spPr>
          <a:xfrm>
            <a:off x="536434" y="3424211"/>
            <a:ext cx="8221668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68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JOIN, or DIE</a:t>
            </a:r>
            <a:endParaRPr lang="en-US">
              <a:solidFill>
                <a:srgbClr val="A7A7A7"/>
              </a:solidFill>
            </a:endParaRPr>
          </a:p>
        </p:txBody>
      </p:sp>
      <p:sp>
        <p:nvSpPr>
          <p:cNvPr id="906" name="AUTOMATE, or DIE"/>
          <p:cNvSpPr txBox="1"/>
          <p:nvPr/>
        </p:nvSpPr>
        <p:spPr>
          <a:xfrm>
            <a:off x="514487" y="3419475"/>
            <a:ext cx="8221668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6800">
                <a:solidFill>
                  <a:schemeClr val="accent1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 dirty="0"/>
              <a:t>AUTOMATE, or DIE</a:t>
            </a:r>
          </a:p>
        </p:txBody>
      </p:sp>
      <p:pic>
        <p:nvPicPr>
          <p:cNvPr id="907" name="image56.png" descr="image5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14" y="695325"/>
            <a:ext cx="8017279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Endpoint"/>
          <p:cNvSpPr txBox="1"/>
          <p:nvPr>
            <p:extLst/>
          </p:nvPr>
        </p:nvSpPr>
        <p:spPr>
          <a:xfrm rot="4793829">
            <a:off x="1228487" y="1417150"/>
            <a:ext cx="104930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Endpoint</a:t>
            </a:r>
          </a:p>
        </p:txBody>
      </p:sp>
      <p:sp>
        <p:nvSpPr>
          <p:cNvPr id="909" name="SIEM"/>
          <p:cNvSpPr txBox="1"/>
          <p:nvPr>
            <p:extLst/>
          </p:nvPr>
        </p:nvSpPr>
        <p:spPr>
          <a:xfrm rot="1473876">
            <a:off x="3433035" y="828662"/>
            <a:ext cx="120680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SIEM</a:t>
            </a:r>
          </a:p>
        </p:txBody>
      </p:sp>
      <p:sp>
        <p:nvSpPr>
          <p:cNvPr id="910" name="Sandbox"/>
          <p:cNvSpPr txBox="1"/>
          <p:nvPr>
            <p:extLst/>
          </p:nvPr>
        </p:nvSpPr>
        <p:spPr>
          <a:xfrm rot="21431314">
            <a:off x="2369843" y="2912619"/>
            <a:ext cx="120680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Sandbox</a:t>
            </a:r>
          </a:p>
        </p:txBody>
      </p:sp>
      <p:sp>
        <p:nvSpPr>
          <p:cNvPr id="911" name="Firewall"/>
          <p:cNvSpPr txBox="1"/>
          <p:nvPr>
            <p:extLst/>
          </p:nvPr>
        </p:nvSpPr>
        <p:spPr>
          <a:xfrm rot="1984105">
            <a:off x="3708624" y="2521414"/>
            <a:ext cx="120680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Firewall</a:t>
            </a:r>
          </a:p>
        </p:txBody>
      </p:sp>
      <p:sp>
        <p:nvSpPr>
          <p:cNvPr id="912" name="Threat Intelligence"/>
          <p:cNvSpPr txBox="1"/>
          <p:nvPr>
            <p:extLst/>
          </p:nvPr>
        </p:nvSpPr>
        <p:spPr>
          <a:xfrm rot="1186758">
            <a:off x="5672800" y="1281375"/>
            <a:ext cx="192254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Threat Intelligence</a:t>
            </a:r>
            <a:endParaRPr lang="en-US">
              <a:solidFill>
                <a:srgbClr val="A7A7A7"/>
              </a:solidFill>
            </a:endParaRPr>
          </a:p>
        </p:txBody>
      </p:sp>
      <p:sp>
        <p:nvSpPr>
          <p:cNvPr id="913" name="NAC"/>
          <p:cNvSpPr txBox="1"/>
          <p:nvPr>
            <p:extLst/>
          </p:nvPr>
        </p:nvSpPr>
        <p:spPr>
          <a:xfrm rot="1742823">
            <a:off x="847353" y="2801083"/>
            <a:ext cx="732707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 dirty="0">
                <a:solidFill>
                  <a:srgbClr val="A7A7A7"/>
                </a:solidFill>
              </a:rPr>
              <a:t>NAC</a:t>
            </a:r>
          </a:p>
        </p:txBody>
      </p:sp>
      <p:sp>
        <p:nvSpPr>
          <p:cNvPr id="914" name="IPS/IDS"/>
          <p:cNvSpPr txBox="1"/>
          <p:nvPr>
            <p:extLst/>
          </p:nvPr>
        </p:nvSpPr>
        <p:spPr>
          <a:xfrm rot="2783727">
            <a:off x="2898438" y="1723400"/>
            <a:ext cx="989020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IPS/IDS</a:t>
            </a:r>
          </a:p>
        </p:txBody>
      </p:sp>
      <p:sp>
        <p:nvSpPr>
          <p:cNvPr id="915" name="DNS"/>
          <p:cNvSpPr txBox="1"/>
          <p:nvPr>
            <p:extLst/>
          </p:nvPr>
        </p:nvSpPr>
        <p:spPr>
          <a:xfrm rot="4424962">
            <a:off x="5094811" y="1985150"/>
            <a:ext cx="905101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sz="1700">
                <a:solidFill>
                  <a:srgbClr val="FFFFFF"/>
                </a:solidFill>
                <a:latin typeface="Baskerville Old Face"/>
                <a:ea typeface="Baskerville Old Face"/>
                <a:cs typeface="Baskerville Old Face"/>
                <a:sym typeface="Baskerville Old Face"/>
              </a:defRPr>
            </a:lvl1pPr>
          </a:lstStyle>
          <a:p>
            <a:r>
              <a:rPr>
                <a:solidFill>
                  <a:srgbClr val="A7A7A7"/>
                </a:solidFill>
              </a:rPr>
              <a:t>DNS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Integration &amp; Automation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7568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" grpId="0" animBg="1" advAuto="0"/>
      <p:bldP spid="90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b-logo-new.jpg" descr="cb-logo-n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558" y="834710"/>
            <a:ext cx="1186850" cy="118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NSA.png" descr="NS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925" y="834710"/>
            <a:ext cx="1186851" cy="118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ben_head.jpeg" descr="ben_head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898" y="834709"/>
            <a:ext cx="1186851" cy="118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3.png" descr="image3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02" y="834710"/>
            <a:ext cx="1862839" cy="118685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Co-Founder and CTO, Obsidian"/>
          <p:cNvSpPr/>
          <p:nvPr/>
        </p:nvSpPr>
        <p:spPr>
          <a:xfrm>
            <a:off x="506451" y="2496067"/>
            <a:ext cx="4653519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dirty="0"/>
              <a:t>Co-Founder and CTO, Obsidian</a:t>
            </a:r>
          </a:p>
        </p:txBody>
      </p:sp>
      <p:sp>
        <p:nvSpPr>
          <p:cNvPr id="52" name="Co-Founder and Former CTO, Carbon Black"/>
          <p:cNvSpPr/>
          <p:nvPr/>
        </p:nvSpPr>
        <p:spPr>
          <a:xfrm>
            <a:off x="977198" y="3129384"/>
            <a:ext cx="611218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Co-Founder and Former CTO, Carbon Black</a:t>
            </a:r>
          </a:p>
        </p:txBody>
      </p:sp>
      <p:sp>
        <p:nvSpPr>
          <p:cNvPr id="53" name="Former CNO/Cyber // NSA, CIA, DoD"/>
          <p:cNvSpPr/>
          <p:nvPr/>
        </p:nvSpPr>
        <p:spPr>
          <a:xfrm>
            <a:off x="1666731" y="3762702"/>
            <a:ext cx="5168018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Former CNO/Cyber // NSA, CIA, DoD</a:t>
            </a:r>
          </a:p>
        </p:txBody>
      </p:sp>
      <p:sp>
        <p:nvSpPr>
          <p:cNvPr id="54" name="Connect: @ObsidianSec &amp; @ChicagoBen"/>
          <p:cNvSpPr/>
          <p:nvPr/>
        </p:nvSpPr>
        <p:spPr>
          <a:xfrm>
            <a:off x="2544997" y="4396018"/>
            <a:ext cx="578907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Connect: @ObsidianSec &amp; @ChicagoBen</a:t>
            </a:r>
          </a:p>
        </p:txBody>
      </p:sp>
      <p:pic>
        <p:nvPicPr>
          <p:cNvPr id="55" name="pasted-image.png" descr="pasted-imag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762" y="622722"/>
            <a:ext cx="1657674" cy="632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jpg" descr="pasted-image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827" y="1698615"/>
            <a:ext cx="1113543" cy="251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ng" descr="pasted-image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827" y="1291783"/>
            <a:ext cx="1113543" cy="27270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Background Check // Ben Johnson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9D261-7221-324B-864D-8AFF4D20F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394" y="2061688"/>
            <a:ext cx="1140408" cy="3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9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"/>
          <p:cNvSpPr/>
          <p:nvPr/>
        </p:nvSpPr>
        <p:spPr>
          <a:xfrm flipV="1">
            <a:off x="5709711" y="2010498"/>
            <a:ext cx="1415448" cy="2128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8081"/>
                </a:lnTo>
                <a:cubicBezTo>
                  <a:pt x="0" y="4610"/>
                  <a:pt x="4231" y="1796"/>
                  <a:pt x="9450" y="1796"/>
                </a:cubicBezTo>
                <a:lnTo>
                  <a:pt x="16200" y="1796"/>
                </a:lnTo>
                <a:lnTo>
                  <a:pt x="16200" y="0"/>
                </a:lnTo>
                <a:lnTo>
                  <a:pt x="21600" y="3592"/>
                </a:lnTo>
                <a:lnTo>
                  <a:pt x="16200" y="7183"/>
                </a:lnTo>
                <a:lnTo>
                  <a:pt x="16200" y="5387"/>
                </a:lnTo>
                <a:lnTo>
                  <a:pt x="9450" y="5387"/>
                </a:lnTo>
                <a:cubicBezTo>
                  <a:pt x="7213" y="5387"/>
                  <a:pt x="5400" y="6593"/>
                  <a:pt x="5400" y="8081"/>
                </a:cubicBezTo>
                <a:lnTo>
                  <a:pt x="5400" y="21600"/>
                </a:lnTo>
                <a:close/>
              </a:path>
            </a:pathLst>
          </a:custGeom>
          <a:gradFill>
            <a:gsLst>
              <a:gs pos="0">
                <a:srgbClr val="758B9E"/>
              </a:gs>
              <a:gs pos="100000">
                <a:srgbClr val="FFFFFF"/>
              </a:gs>
            </a:gsLst>
            <a:lin ang="792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2400"/>
            </a:pPr>
            <a:endParaRPr/>
          </a:p>
        </p:txBody>
      </p:sp>
      <p:sp>
        <p:nvSpPr>
          <p:cNvPr id="921" name="Arrow"/>
          <p:cNvSpPr/>
          <p:nvPr/>
        </p:nvSpPr>
        <p:spPr>
          <a:xfrm>
            <a:off x="214944" y="1449072"/>
            <a:ext cx="2051540" cy="7180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FFFFFF"/>
              </a:gs>
            </a:gsLst>
            <a:lin ang="792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28" name="Group"/>
          <p:cNvGrpSpPr/>
          <p:nvPr/>
        </p:nvGrpSpPr>
        <p:grpSpPr>
          <a:xfrm>
            <a:off x="802707" y="1662173"/>
            <a:ext cx="813031" cy="287538"/>
            <a:chOff x="0" y="0"/>
            <a:chExt cx="813030" cy="287536"/>
          </a:xfrm>
        </p:grpSpPr>
        <p:sp>
          <p:nvSpPr>
            <p:cNvPr id="922" name="Oval"/>
            <p:cNvSpPr/>
            <p:nvPr/>
          </p:nvSpPr>
          <p:spPr>
            <a:xfrm flipH="1">
              <a:off x="0" y="-1"/>
              <a:ext cx="137161" cy="10287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Oval"/>
            <p:cNvSpPr/>
            <p:nvPr/>
          </p:nvSpPr>
          <p:spPr>
            <a:xfrm flipH="1">
              <a:off x="5333" y="190346"/>
              <a:ext cx="137161" cy="971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4" name="Oval"/>
            <p:cNvSpPr/>
            <p:nvPr/>
          </p:nvSpPr>
          <p:spPr>
            <a:xfrm flipH="1">
              <a:off x="230348" y="74851"/>
              <a:ext cx="137161" cy="971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5" name="Oval"/>
            <p:cNvSpPr/>
            <p:nvPr/>
          </p:nvSpPr>
          <p:spPr>
            <a:xfrm flipH="1">
              <a:off x="675870" y="90585"/>
              <a:ext cx="137161" cy="971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6" name="Oval"/>
            <p:cNvSpPr/>
            <p:nvPr/>
          </p:nvSpPr>
          <p:spPr>
            <a:xfrm flipH="1">
              <a:off x="500497" y="1377"/>
              <a:ext cx="137161" cy="971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7" name="Oval"/>
            <p:cNvSpPr/>
            <p:nvPr/>
          </p:nvSpPr>
          <p:spPr>
            <a:xfrm flipH="1">
              <a:off x="482777" y="163981"/>
              <a:ext cx="137161" cy="9719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29" name="Alert Generated"/>
          <p:cNvSpPr txBox="1"/>
          <p:nvPr>
            <p:extLst/>
          </p:nvPr>
        </p:nvSpPr>
        <p:spPr>
          <a:xfrm>
            <a:off x="-107789" y="1231354"/>
            <a:ext cx="252785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Alert Generated</a:t>
            </a:r>
            <a:endParaRPr lang="en-US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0" name="Line"/>
          <p:cNvSpPr/>
          <p:nvPr/>
        </p:nvSpPr>
        <p:spPr>
          <a:xfrm flipH="1">
            <a:off x="1826122" y="2173951"/>
            <a:ext cx="980038" cy="397295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1" name="Line"/>
          <p:cNvSpPr/>
          <p:nvPr/>
        </p:nvSpPr>
        <p:spPr>
          <a:xfrm flipH="1">
            <a:off x="2809842" y="2156038"/>
            <a:ext cx="10171" cy="859388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Line"/>
          <p:cNvSpPr/>
          <p:nvPr/>
        </p:nvSpPr>
        <p:spPr>
          <a:xfrm>
            <a:off x="2830869" y="2173951"/>
            <a:ext cx="946824" cy="397296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Validate, Correlate, and Enhance"/>
          <p:cNvSpPr txBox="1"/>
          <p:nvPr/>
        </p:nvSpPr>
        <p:spPr>
          <a:xfrm>
            <a:off x="1577278" y="861174"/>
            <a:ext cx="252785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Validate, Correlate, and Enhance</a:t>
            </a:r>
          </a:p>
        </p:txBody>
      </p:sp>
      <p:sp>
        <p:nvSpPr>
          <p:cNvPr id="934" name="Threat…"/>
          <p:cNvSpPr txBox="1"/>
          <p:nvPr>
            <p:extLst/>
          </p:nvPr>
        </p:nvSpPr>
        <p:spPr>
          <a:xfrm>
            <a:off x="-28377" y="3298595"/>
            <a:ext cx="252785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Threat </a:t>
            </a:r>
            <a:endParaRPr lang="en-US" b="1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Intelligence</a:t>
            </a:r>
          </a:p>
        </p:txBody>
      </p:sp>
      <p:sp>
        <p:nvSpPr>
          <p:cNvPr id="935" name="Device History"/>
          <p:cNvSpPr txBox="1"/>
          <p:nvPr>
            <p:extLst/>
          </p:nvPr>
        </p:nvSpPr>
        <p:spPr>
          <a:xfrm>
            <a:off x="1542233" y="3803970"/>
            <a:ext cx="252785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Device History</a:t>
            </a:r>
            <a:endParaRPr lang="en-US" i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36" name="User Profile &amp; Behaviors"/>
          <p:cNvSpPr txBox="1"/>
          <p:nvPr>
            <p:extLst/>
          </p:nvPr>
        </p:nvSpPr>
        <p:spPr>
          <a:xfrm>
            <a:off x="3421431" y="3299616"/>
            <a:ext cx="197230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User Profile &amp; Behaviors</a:t>
            </a:r>
          </a:p>
        </p:txBody>
      </p:sp>
      <p:sp>
        <p:nvSpPr>
          <p:cNvPr id="937" name="Arrow"/>
          <p:cNvSpPr/>
          <p:nvPr/>
        </p:nvSpPr>
        <p:spPr>
          <a:xfrm>
            <a:off x="3288343" y="1456096"/>
            <a:ext cx="2051540" cy="71804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FFFFFF"/>
              </a:gs>
            </a:gsLst>
            <a:lin ang="792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8" name="Oval"/>
          <p:cNvSpPr/>
          <p:nvPr/>
        </p:nvSpPr>
        <p:spPr>
          <a:xfrm flipH="1">
            <a:off x="3856225" y="1669724"/>
            <a:ext cx="137161" cy="10287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39" name="Oval"/>
          <p:cNvSpPr/>
          <p:nvPr/>
        </p:nvSpPr>
        <p:spPr>
          <a:xfrm flipH="1">
            <a:off x="3861558" y="1860070"/>
            <a:ext cx="137161" cy="97191"/>
          </a:xfrm>
          <a:prstGeom prst="ellipse">
            <a:avLst/>
          </a:prstGeom>
          <a:solidFill>
            <a:srgbClr val="12111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0" name="Oval"/>
          <p:cNvSpPr/>
          <p:nvPr/>
        </p:nvSpPr>
        <p:spPr>
          <a:xfrm flipH="1">
            <a:off x="4086573" y="1744576"/>
            <a:ext cx="137161" cy="9719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1" name="Oval"/>
          <p:cNvSpPr/>
          <p:nvPr/>
        </p:nvSpPr>
        <p:spPr>
          <a:xfrm flipH="1">
            <a:off x="4532095" y="1760310"/>
            <a:ext cx="137161" cy="9719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2" name="Oval"/>
          <p:cNvSpPr/>
          <p:nvPr/>
        </p:nvSpPr>
        <p:spPr>
          <a:xfrm flipH="1">
            <a:off x="4356722" y="1671103"/>
            <a:ext cx="137161" cy="97191"/>
          </a:xfrm>
          <a:prstGeom prst="ellipse">
            <a:avLst/>
          </a:prstGeom>
          <a:solidFill>
            <a:srgbClr val="12111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3" name="Oval"/>
          <p:cNvSpPr/>
          <p:nvPr/>
        </p:nvSpPr>
        <p:spPr>
          <a:xfrm flipH="1">
            <a:off x="4339004" y="1833706"/>
            <a:ext cx="137161" cy="9719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44" name="Alert Enriched"/>
          <p:cNvSpPr txBox="1"/>
          <p:nvPr>
            <p:extLst/>
          </p:nvPr>
        </p:nvSpPr>
        <p:spPr>
          <a:xfrm>
            <a:off x="3088051" y="1222483"/>
            <a:ext cx="252785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Alert Enriched</a:t>
            </a:r>
            <a:endParaRPr lang="en-US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49" name="Group"/>
          <p:cNvGrpSpPr/>
          <p:nvPr/>
        </p:nvGrpSpPr>
        <p:grpSpPr>
          <a:xfrm>
            <a:off x="5688681" y="1756602"/>
            <a:ext cx="1415448" cy="1070333"/>
            <a:chOff x="0" y="0"/>
            <a:chExt cx="1415447" cy="1070331"/>
          </a:xfrm>
        </p:grpSpPr>
        <p:sp>
          <p:nvSpPr>
            <p:cNvPr id="945" name="Shape"/>
            <p:cNvSpPr/>
            <p:nvPr/>
          </p:nvSpPr>
          <p:spPr>
            <a:xfrm rot="10800000" flipH="1">
              <a:off x="-1" y="-1"/>
              <a:ext cx="1415449" cy="107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2150"/>
                  </a:lnTo>
                  <a:cubicBezTo>
                    <a:pt x="0" y="6931"/>
                    <a:pt x="3199" y="2700"/>
                    <a:pt x="7146" y="2700"/>
                  </a:cubicBezTo>
                  <a:lnTo>
                    <a:pt x="17517" y="2700"/>
                  </a:lnTo>
                  <a:lnTo>
                    <a:pt x="17517" y="0"/>
                  </a:lnTo>
                  <a:lnTo>
                    <a:pt x="21600" y="5400"/>
                  </a:lnTo>
                  <a:lnTo>
                    <a:pt x="17517" y="10800"/>
                  </a:lnTo>
                  <a:lnTo>
                    <a:pt x="17517" y="8100"/>
                  </a:lnTo>
                  <a:lnTo>
                    <a:pt x="7146" y="8100"/>
                  </a:lnTo>
                  <a:cubicBezTo>
                    <a:pt x="5455" y="8100"/>
                    <a:pt x="4083" y="9913"/>
                    <a:pt x="4083" y="12150"/>
                  </a:cubicBezTo>
                  <a:lnTo>
                    <a:pt x="408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8B9E"/>
                </a:gs>
                <a:gs pos="100000">
                  <a:srgbClr val="FFFFFF"/>
                </a:gs>
              </a:gsLst>
              <a:lin ang="792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6" name="Oval"/>
            <p:cNvSpPr/>
            <p:nvPr/>
          </p:nvSpPr>
          <p:spPr>
            <a:xfrm flipH="1">
              <a:off x="835021" y="717453"/>
              <a:ext cx="137161" cy="97191"/>
            </a:xfrm>
            <a:prstGeom prst="ellipse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Oval"/>
            <p:cNvSpPr/>
            <p:nvPr/>
          </p:nvSpPr>
          <p:spPr>
            <a:xfrm flipH="1">
              <a:off x="641929" y="790848"/>
              <a:ext cx="137161" cy="971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Oval"/>
            <p:cNvSpPr/>
            <p:nvPr/>
          </p:nvSpPr>
          <p:spPr>
            <a:xfrm flipH="1">
              <a:off x="465900" y="691648"/>
              <a:ext cx="137161" cy="9719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53" name="Group"/>
          <p:cNvGrpSpPr/>
          <p:nvPr/>
        </p:nvGrpSpPr>
        <p:grpSpPr>
          <a:xfrm>
            <a:off x="5711440" y="714409"/>
            <a:ext cx="1415448" cy="1070332"/>
            <a:chOff x="0" y="0"/>
            <a:chExt cx="1415447" cy="1070330"/>
          </a:xfrm>
        </p:grpSpPr>
        <p:sp>
          <p:nvSpPr>
            <p:cNvPr id="950" name="Shape"/>
            <p:cNvSpPr/>
            <p:nvPr/>
          </p:nvSpPr>
          <p:spPr>
            <a:xfrm>
              <a:off x="-1" y="0"/>
              <a:ext cx="1415449" cy="1070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2150"/>
                  </a:lnTo>
                  <a:cubicBezTo>
                    <a:pt x="0" y="6931"/>
                    <a:pt x="3199" y="2700"/>
                    <a:pt x="7146" y="2700"/>
                  </a:cubicBezTo>
                  <a:lnTo>
                    <a:pt x="17517" y="2700"/>
                  </a:lnTo>
                  <a:lnTo>
                    <a:pt x="17517" y="0"/>
                  </a:lnTo>
                  <a:lnTo>
                    <a:pt x="21600" y="5400"/>
                  </a:lnTo>
                  <a:lnTo>
                    <a:pt x="17517" y="10800"/>
                  </a:lnTo>
                  <a:lnTo>
                    <a:pt x="17517" y="8100"/>
                  </a:lnTo>
                  <a:lnTo>
                    <a:pt x="7146" y="8100"/>
                  </a:lnTo>
                  <a:cubicBezTo>
                    <a:pt x="5455" y="8100"/>
                    <a:pt x="4083" y="9913"/>
                    <a:pt x="4083" y="12150"/>
                  </a:cubicBezTo>
                  <a:lnTo>
                    <a:pt x="408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58B9E"/>
                </a:gs>
                <a:gs pos="100000">
                  <a:srgbClr val="FFFFFF"/>
                </a:gs>
              </a:gsLst>
              <a:lin ang="792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51" name="Oval"/>
            <p:cNvSpPr/>
            <p:nvPr/>
          </p:nvSpPr>
          <p:spPr>
            <a:xfrm flipH="1">
              <a:off x="748804" y="181199"/>
              <a:ext cx="137161" cy="9719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2" name="Oval"/>
            <p:cNvSpPr/>
            <p:nvPr/>
          </p:nvSpPr>
          <p:spPr>
            <a:xfrm flipH="1">
              <a:off x="573642" y="263314"/>
              <a:ext cx="137161" cy="9719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4" name="Block IPs"/>
          <p:cNvSpPr txBox="1"/>
          <p:nvPr>
            <p:extLst/>
          </p:nvPr>
        </p:nvSpPr>
        <p:spPr>
          <a:xfrm>
            <a:off x="6810412" y="1269104"/>
            <a:ext cx="197230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Block IPs</a:t>
            </a:r>
          </a:p>
        </p:txBody>
      </p:sp>
      <p:sp>
        <p:nvSpPr>
          <p:cNvPr id="955" name="Kill Process, Preserve Evidence"/>
          <p:cNvSpPr txBox="1"/>
          <p:nvPr>
            <p:extLst/>
          </p:nvPr>
        </p:nvSpPr>
        <p:spPr>
          <a:xfrm>
            <a:off x="6803315" y="2635183"/>
            <a:ext cx="1972305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Kill Process, Preserve Evidence </a:t>
            </a:r>
          </a:p>
        </p:txBody>
      </p:sp>
      <p:sp>
        <p:nvSpPr>
          <p:cNvPr id="956" name="Reset Credentials"/>
          <p:cNvSpPr txBox="1"/>
          <p:nvPr>
            <p:extLst/>
          </p:nvPr>
        </p:nvSpPr>
        <p:spPr>
          <a:xfrm>
            <a:off x="6810412" y="4368979"/>
            <a:ext cx="197230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 algn="ctr">
              <a:defRPr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Reset Credentials</a:t>
            </a:r>
            <a:endParaRPr lang="en-US" i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57" name="Remediation Actions"/>
          <p:cNvSpPr txBox="1"/>
          <p:nvPr>
            <p:extLst/>
          </p:nvPr>
        </p:nvSpPr>
        <p:spPr>
          <a:xfrm>
            <a:off x="6190839" y="1621432"/>
            <a:ext cx="146702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>
            <a:lvl1pPr>
              <a:def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Remediation Actions</a:t>
            </a:r>
          </a:p>
        </p:txBody>
      </p:sp>
      <p:grpSp>
        <p:nvGrpSpPr>
          <p:cNvPr id="960" name="Group"/>
          <p:cNvGrpSpPr/>
          <p:nvPr/>
        </p:nvGrpSpPr>
        <p:grpSpPr>
          <a:xfrm>
            <a:off x="2442710" y="1402499"/>
            <a:ext cx="734259" cy="654882"/>
            <a:chOff x="0" y="0"/>
            <a:chExt cx="734257" cy="654881"/>
          </a:xfrm>
        </p:grpSpPr>
        <p:sp>
          <p:nvSpPr>
            <p:cNvPr id="958" name="Rectangle"/>
            <p:cNvSpPr/>
            <p:nvPr/>
          </p:nvSpPr>
          <p:spPr>
            <a:xfrm>
              <a:off x="0" y="0"/>
              <a:ext cx="734258" cy="65488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959" name="image57.tif" descr="image57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34258" cy="65488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FFFFFF">
                  <a:alpha val="43000"/>
                </a:srgbClr>
              </a:outerShdw>
            </a:effectLst>
          </p:spPr>
        </p:pic>
      </p:grpSp>
      <p:pic>
        <p:nvPicPr>
          <p:cNvPr id="961" name="image58.tif" descr="image58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72" y="2522651"/>
            <a:ext cx="692719" cy="75817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DDDEDD">
                <a:alpha val="43000"/>
              </a:srgbClr>
            </a:outerShdw>
          </a:effectLst>
        </p:spPr>
      </p:pic>
      <p:pic>
        <p:nvPicPr>
          <p:cNvPr id="962" name="image59.tif" descr="image59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678" y="3214938"/>
            <a:ext cx="696667" cy="46444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963" name="image59.tif" descr="image59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134" y="2130350"/>
            <a:ext cx="696667" cy="46444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964" name="image60.tif" descr="image60.t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08642" y="2340249"/>
            <a:ext cx="1024747" cy="99058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965" name="image61.tif" descr="image61.tif"/>
          <p:cNvPicPr>
            <a:picLocks noChangeAspect="1"/>
          </p:cNvPicPr>
          <p:nvPr/>
        </p:nvPicPr>
        <p:blipFill>
          <a:blip r:embed="rId7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004" y="570188"/>
            <a:ext cx="720807" cy="71413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966" name="image60.tif" descr="image60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77095" y="3327344"/>
            <a:ext cx="1024747" cy="99059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967" name="Oval"/>
          <p:cNvSpPr/>
          <p:nvPr/>
        </p:nvSpPr>
        <p:spPr>
          <a:xfrm flipH="1">
            <a:off x="6247700" y="3632942"/>
            <a:ext cx="137161" cy="10287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8" name="Oval"/>
          <p:cNvSpPr/>
          <p:nvPr/>
        </p:nvSpPr>
        <p:spPr>
          <a:xfrm flipH="1">
            <a:off x="6253033" y="3823289"/>
            <a:ext cx="137161" cy="97191"/>
          </a:xfrm>
          <a:prstGeom prst="ellipse">
            <a:avLst/>
          </a:prstGeom>
          <a:solidFill>
            <a:srgbClr val="12111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969" name="Oval"/>
          <p:cNvSpPr/>
          <p:nvPr/>
        </p:nvSpPr>
        <p:spPr>
          <a:xfrm flipH="1">
            <a:off x="6478049" y="3707794"/>
            <a:ext cx="137161" cy="97192"/>
          </a:xfrm>
          <a:prstGeom prst="ellipse">
            <a:avLst/>
          </a:prstGeom>
          <a:solidFill>
            <a:srgbClr val="00B0F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972" name="Group"/>
          <p:cNvGrpSpPr/>
          <p:nvPr/>
        </p:nvGrpSpPr>
        <p:grpSpPr>
          <a:xfrm>
            <a:off x="5362164" y="1302520"/>
            <a:ext cx="1227527" cy="1005211"/>
            <a:chOff x="0" y="0"/>
            <a:chExt cx="1227526" cy="1005209"/>
          </a:xfrm>
        </p:grpSpPr>
        <p:pic>
          <p:nvPicPr>
            <p:cNvPr id="970" name="http://bajrangbalideveloperdgp.com/wp-content/uploads/2015/09/fi.png" descr="http://bajrangbalideveloperdgp.com/wp-content/uploads/2015/09/fi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7527" cy="100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1" name="https://cdn0.iconfinder.com/data/icons/octicons/1024/flame-512.png" descr="https://cdn0.iconfinder.com/data/icons/octicons/1024/flame-5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47619" y="462136"/>
              <a:ext cx="275111" cy="243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Rectangle 55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Orchestration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956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0" grpId="0" animBg="1" advAuto="0"/>
      <p:bldP spid="921" grpId="0" animBg="1" advAuto="0"/>
      <p:bldP spid="928" grpId="0" animBg="1" advAuto="0"/>
      <p:bldP spid="929" grpId="0" animBg="1" advAuto="0"/>
      <p:bldP spid="930" grpId="0" animBg="1" advAuto="0"/>
      <p:bldP spid="931" grpId="0" animBg="1" advAuto="0"/>
      <p:bldP spid="932" grpId="0" animBg="1" advAuto="0"/>
      <p:bldP spid="933" grpId="0" animBg="1" advAuto="0"/>
      <p:bldP spid="934" grpId="0" animBg="1" advAuto="0"/>
      <p:bldP spid="935" grpId="0" animBg="1" advAuto="0"/>
      <p:bldP spid="936" grpId="0" animBg="1" advAuto="0"/>
      <p:bldP spid="937" grpId="0" animBg="1" advAuto="0"/>
      <p:bldP spid="938" grpId="0" animBg="1" advAuto="0"/>
      <p:bldP spid="939" grpId="0" animBg="1" advAuto="0"/>
      <p:bldP spid="940" grpId="0" animBg="1" advAuto="0"/>
      <p:bldP spid="941" grpId="0" animBg="1" advAuto="0"/>
      <p:bldP spid="942" grpId="0" animBg="1" advAuto="0"/>
      <p:bldP spid="943" grpId="0" animBg="1" advAuto="0"/>
      <p:bldP spid="944" grpId="0" animBg="1" advAuto="0"/>
      <p:bldP spid="949" grpId="0" animBg="1" advAuto="0"/>
      <p:bldP spid="953" grpId="0" animBg="1" advAuto="0"/>
      <p:bldP spid="954" grpId="0" animBg="1" advAuto="0"/>
      <p:bldP spid="955" grpId="0" animBg="1" advAuto="0"/>
      <p:bldP spid="956" grpId="0" animBg="1" advAuto="0"/>
      <p:bldP spid="957" grpId="0" animBg="1" advAuto="0"/>
      <p:bldP spid="960" grpId="0" animBg="1" advAuto="0"/>
      <p:bldP spid="961" grpId="0" animBg="1" advAuto="0"/>
      <p:bldP spid="962" grpId="0" animBg="1" advAuto="0"/>
      <p:bldP spid="963" grpId="0" animBg="1" advAuto="0"/>
      <p:bldP spid="964" grpId="0" animBg="1" advAuto="0"/>
      <p:bldP spid="965" grpId="0" animBg="1" advAuto="0"/>
      <p:bldP spid="966" grpId="0" animBg="1" advAuto="0"/>
      <p:bldP spid="967" grpId="0" animBg="1" advAuto="0"/>
      <p:bldP spid="968" grpId="0" animBg="1" advAuto="0"/>
      <p:bldP spid="969" grpId="0" animBg="1" advAuto="0"/>
      <p:bldP spid="972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Orchestration allowed us to add additional pieces to the stack to cover more gaps without an increase in headcount…"/>
          <p:cNvSpPr txBox="1">
            <a:spLocks noGrp="1"/>
          </p:cNvSpPr>
          <p:nvPr>
            <p:ph idx="1"/>
            <p:extLst/>
          </p:nvPr>
        </p:nvSpPr>
        <p:spPr>
          <a:xfrm>
            <a:off x="178871" y="2321799"/>
            <a:ext cx="8835788" cy="2345083"/>
          </a:xfrm>
          <a:prstGeom prst="rect">
            <a:avLst/>
          </a:prstGeom>
        </p:spPr>
        <p:txBody>
          <a:bodyPr lIns="68574" tIns="68574" rIns="68574" bIns="68574" anchor="t">
            <a:normAutofit/>
          </a:bodyPr>
          <a:lstStyle/>
          <a:p>
            <a:pPr marL="214630" indent="-130810" defTabSz="859536">
              <a:spcBef>
                <a:spcPts val="300"/>
              </a:spcBef>
              <a:defRPr sz="2256" b="1">
                <a:solidFill>
                  <a:schemeClr val="accent1"/>
                </a:solidFill>
              </a:defRPr>
            </a:pPr>
            <a:r>
              <a:rPr sz="2250" dirty="0">
                <a:solidFill>
                  <a:srgbClr val="00B0F0"/>
                </a:solidFill>
              </a:rPr>
              <a:t>Orchestration</a:t>
            </a:r>
            <a:r>
              <a:rPr sz="2250" b="0" dirty="0">
                <a:solidFill>
                  <a:schemeClr val="bg2"/>
                </a:solidFill>
              </a:rPr>
              <a:t> allowed us to </a:t>
            </a:r>
            <a:r>
              <a:rPr sz="2250" dirty="0">
                <a:solidFill>
                  <a:srgbClr val="00B0F0"/>
                </a:solidFill>
              </a:rPr>
              <a:t>add</a:t>
            </a:r>
            <a:r>
              <a:rPr sz="2250" b="0" dirty="0">
                <a:solidFill>
                  <a:srgbClr val="00B0F0"/>
                </a:solidFill>
              </a:rPr>
              <a:t> </a:t>
            </a:r>
            <a:r>
              <a:rPr sz="2250" b="0" dirty="0">
                <a:solidFill>
                  <a:schemeClr val="bg2"/>
                </a:solidFill>
              </a:rPr>
              <a:t>additional </a:t>
            </a:r>
            <a:r>
              <a:rPr sz="2250" dirty="0">
                <a:solidFill>
                  <a:srgbClr val="00B0F0"/>
                </a:solidFill>
              </a:rPr>
              <a:t>pieces</a:t>
            </a:r>
            <a:r>
              <a:rPr sz="2250" b="0" dirty="0">
                <a:solidFill>
                  <a:schemeClr val="bg2"/>
                </a:solidFill>
              </a:rPr>
              <a:t> to the stack to </a:t>
            </a:r>
            <a:r>
              <a:rPr sz="2250" dirty="0">
                <a:solidFill>
                  <a:srgbClr val="00B0F0"/>
                </a:solidFill>
              </a:rPr>
              <a:t>cover more gaps without</a:t>
            </a:r>
            <a:r>
              <a:rPr sz="2250" b="0" dirty="0">
                <a:solidFill>
                  <a:srgbClr val="00B0F0"/>
                </a:solidFill>
              </a:rPr>
              <a:t> </a:t>
            </a:r>
            <a:r>
              <a:rPr sz="2250" b="0" dirty="0">
                <a:solidFill>
                  <a:schemeClr val="bg2"/>
                </a:solidFill>
              </a:rPr>
              <a:t>an </a:t>
            </a:r>
            <a:r>
              <a:rPr sz="2250" dirty="0">
                <a:solidFill>
                  <a:srgbClr val="00B0F0"/>
                </a:solidFill>
              </a:rPr>
              <a:t>increase</a:t>
            </a:r>
            <a:r>
              <a:rPr sz="2250" b="0" dirty="0">
                <a:solidFill>
                  <a:schemeClr val="bg2"/>
                </a:solidFill>
              </a:rPr>
              <a:t> in </a:t>
            </a:r>
            <a:r>
              <a:rPr sz="2250" dirty="0">
                <a:solidFill>
                  <a:srgbClr val="00B0F0"/>
                </a:solidFill>
              </a:rPr>
              <a:t>headcount</a:t>
            </a:r>
            <a:endParaRPr lang="en-US" sz="2250" dirty="0">
              <a:solidFill>
                <a:srgbClr val="00B0F0"/>
              </a:solidFill>
            </a:endParaRPr>
          </a:p>
          <a:p>
            <a:pPr marL="214630" indent="-130810" defTabSz="859536">
              <a:spcBef>
                <a:spcPts val="300"/>
              </a:spcBef>
              <a:defRPr sz="2256" b="1">
                <a:solidFill>
                  <a:schemeClr val="accent1"/>
                </a:solidFill>
              </a:defRPr>
            </a:pPr>
            <a:endParaRPr dirty="0">
              <a:solidFill>
                <a:schemeClr val="bg2"/>
              </a:solidFill>
            </a:endParaRPr>
          </a:p>
          <a:p>
            <a:pPr marL="214630" indent="-130810" defTabSz="859536">
              <a:spcBef>
                <a:spcPts val="300"/>
              </a:spcBef>
              <a:defRPr sz="2256" b="1">
                <a:solidFill>
                  <a:schemeClr val="accent1"/>
                </a:solidFill>
              </a:defRPr>
            </a:pPr>
            <a:r>
              <a:rPr sz="2250" dirty="0">
                <a:solidFill>
                  <a:srgbClr val="00B0F0"/>
                </a:solidFill>
              </a:rPr>
              <a:t>Today</a:t>
            </a:r>
            <a:r>
              <a:rPr sz="2250" b="0" dirty="0">
                <a:solidFill>
                  <a:schemeClr val="bg2"/>
                </a:solidFill>
              </a:rPr>
              <a:t> it is </a:t>
            </a:r>
            <a:r>
              <a:rPr sz="2250" dirty="0">
                <a:solidFill>
                  <a:srgbClr val="00B0F0"/>
                </a:solidFill>
              </a:rPr>
              <a:t>easier</a:t>
            </a:r>
            <a:r>
              <a:rPr sz="2250" b="0" dirty="0">
                <a:solidFill>
                  <a:srgbClr val="00B0F0"/>
                </a:solidFill>
              </a:rPr>
              <a:t> to </a:t>
            </a:r>
            <a:r>
              <a:rPr sz="2250" dirty="0">
                <a:solidFill>
                  <a:srgbClr val="00B0F0"/>
                </a:solidFill>
              </a:rPr>
              <a:t>install new security technology</a:t>
            </a:r>
            <a:r>
              <a:rPr sz="2250" b="0" dirty="0">
                <a:solidFill>
                  <a:srgbClr val="00B0F0"/>
                </a:solidFill>
              </a:rPr>
              <a:t> </a:t>
            </a:r>
            <a:r>
              <a:rPr sz="2250" b="0" dirty="0">
                <a:solidFill>
                  <a:schemeClr val="bg2"/>
                </a:solidFill>
              </a:rPr>
              <a:t>than </a:t>
            </a:r>
            <a:r>
              <a:rPr sz="2250" dirty="0">
                <a:solidFill>
                  <a:srgbClr val="00B0F0"/>
                </a:solidFill>
              </a:rPr>
              <a:t>hire people</a:t>
            </a:r>
            <a:r>
              <a:rPr sz="2250" b="0" dirty="0">
                <a:solidFill>
                  <a:srgbClr val="00B0F0"/>
                </a:solidFill>
              </a:rPr>
              <a:t> </a:t>
            </a:r>
            <a:r>
              <a:rPr sz="2250" b="0" dirty="0">
                <a:solidFill>
                  <a:schemeClr val="bg2"/>
                </a:solidFill>
              </a:rPr>
              <a:t>to run it, therefore, </a:t>
            </a:r>
            <a:r>
              <a:rPr sz="2250" dirty="0">
                <a:solidFill>
                  <a:srgbClr val="00B0F0"/>
                </a:solidFill>
              </a:rPr>
              <a:t>orchestration alleviates lack of available security talent</a:t>
            </a:r>
            <a:r>
              <a:rPr sz="2250" b="0" dirty="0">
                <a:solidFill>
                  <a:srgbClr val="00B0F0"/>
                </a:solidFill>
              </a:rPr>
              <a:t>.</a:t>
            </a:r>
          </a:p>
        </p:txBody>
      </p:sp>
      <p:graphicFrame>
        <p:nvGraphicFramePr>
          <p:cNvPr id="989" name="Table"/>
          <p:cNvGraphicFramePr/>
          <p:nvPr>
            <p:extLst/>
          </p:nvPr>
        </p:nvGraphicFramePr>
        <p:xfrm>
          <a:off x="208516" y="738759"/>
          <a:ext cx="8700900" cy="137822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3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8229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Pre-Orchestration – 2 Sec Engineers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20 alerts a day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Manually processed 4-6 alerts (20%)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Data aggregation ~2 hours 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Time to resolution 5-10 days</a:t>
                      </a:r>
                    </a:p>
                  </a:txBody>
                  <a:tcPr marL="45720" marR="4572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Post-Orchestration – 2 Sec Engineers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200 alerts day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Automatically process 100% of alerts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Data aggregation ~10 mins </a:t>
                      </a:r>
                    </a:p>
                    <a:p>
                      <a:pPr marL="285750" lvl="1" indent="-285750" algn="l">
                        <a:buSzPct val="100000"/>
                        <a:buFont typeface="Arial"/>
                        <a:buChar char="•"/>
                        <a:defRPr sz="1600" b="1"/>
                      </a:pPr>
                      <a:r>
                        <a:rPr dirty="0">
                          <a:solidFill>
                            <a:schemeClr val="bg2"/>
                          </a:solidFill>
                        </a:rPr>
                        <a:t>Time to resolution is &lt;1hr</a:t>
                      </a:r>
                    </a:p>
                  </a:txBody>
                  <a:tcPr marL="45720" marR="45720" horzOverflow="overflow">
                    <a:lnB w="3810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Orchestration Case Study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438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80676"/>
            <a:ext cx="8624073" cy="57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Open Source Alternatives!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5" y="2963461"/>
            <a:ext cx="1814101" cy="1814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700" y="690646"/>
            <a:ext cx="3109491" cy="1619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63" y="881215"/>
            <a:ext cx="1302004" cy="1302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708" y="2688203"/>
            <a:ext cx="2236456" cy="2400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6966" y="3935825"/>
            <a:ext cx="2784240" cy="898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836" y="989142"/>
            <a:ext cx="1797928" cy="1375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713" y="2500851"/>
            <a:ext cx="2384747" cy="8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62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80676"/>
            <a:ext cx="8624073" cy="57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Technology: Quick Wins!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106" y="816556"/>
            <a:ext cx="8254564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Whitelist domains (top 10k?)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Disable Java &amp; Flash!!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Or Patch (Java =&gt; 70% of alerts disappeared overnight)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Restrict </a:t>
            </a:r>
            <a:r>
              <a:rPr lang="en-US" sz="2000" b="1" dirty="0" err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Powershell</a:t>
            </a:r>
            <a:endParaRPr lang="en-US" sz="2000" b="1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Disable/Expire Admin Accounts Until You Need Them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Log every command line for common utilities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Can you “lock down” a particular division, group, </a:t>
            </a:r>
            <a:r>
              <a:rPr lang="en-US" sz="2000" b="1" dirty="0" err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sz="20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2000" b="1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-2" y="0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0" y="1360674"/>
            <a:ext cx="9144000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Looking Outward</a:t>
            </a:r>
          </a:p>
          <a:p>
            <a:pPr algn="ctr"/>
            <a:endParaRPr lang="en-US" dirty="0"/>
          </a:p>
          <a:p>
            <a:pPr algn="ctr"/>
            <a:r>
              <a:rPr lang="en-US" sz="4000" i="1" dirty="0"/>
              <a:t>Vendors, Resellers, &amp; Analysts</a:t>
            </a:r>
            <a:endParaRPr sz="4000" i="1" dirty="0"/>
          </a:p>
        </p:txBody>
      </p:sp>
    </p:spTree>
    <p:extLst>
      <p:ext uri="{BB962C8B-B14F-4D97-AF65-F5344CB8AC3E}">
        <p14:creationId xmlns:p14="http://schemas.microsoft.com/office/powerpoint/2010/main" val="20026471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Security Industry != Security Community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02" y="771607"/>
            <a:ext cx="4951213" cy="185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jpeg" descr="pasted-image.jpe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61" y="2079197"/>
            <a:ext cx="4112095" cy="30840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64002" y="2712831"/>
            <a:ext cx="19774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PROLIFERATION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1239" y="1709867"/>
            <a:ext cx="2028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CONSOLIDATION</a:t>
            </a:r>
          </a:p>
        </p:txBody>
      </p:sp>
    </p:spTree>
    <p:extLst>
      <p:ext uri="{BB962C8B-B14F-4D97-AF65-F5344CB8AC3E}">
        <p14:creationId xmlns:p14="http://schemas.microsoft.com/office/powerpoint/2010/main" val="1743188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Security Industry != Security Community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738" y="1104975"/>
            <a:ext cx="4068262" cy="3251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179621"/>
            <a:ext cx="4884292" cy="31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4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ig Guys vs. Small Guys…"/>
          <p:cNvSpPr txBox="1"/>
          <p:nvPr/>
        </p:nvSpPr>
        <p:spPr>
          <a:xfrm>
            <a:off x="566728" y="667502"/>
            <a:ext cx="7826247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Big Guys vs. Small Guys</a:t>
            </a: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Terminology War</a:t>
            </a:r>
            <a:r>
              <a:rPr lang="en-US" dirty="0">
                <a:solidFill>
                  <a:schemeClr val="tx1"/>
                </a:solidFill>
              </a:rPr>
              <a:t>; Press Coverage</a:t>
            </a:r>
            <a:endParaRPr dirty="0">
              <a:solidFill>
                <a:schemeClr val="tx1"/>
              </a:solidFill>
            </a:endParaRP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Hard to Measure Effectiveness</a:t>
            </a:r>
          </a:p>
          <a:p>
            <a:pPr>
              <a:buSzPct val="100000"/>
              <a:defRPr sz="2800">
                <a:solidFill>
                  <a:srgbClr val="00ACFF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Don’t fall for ‘competitive traps’</a:t>
            </a: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YOUR PROBLEMS vs. product features</a:t>
            </a: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Force interoperability/integration</a:t>
            </a:r>
          </a:p>
          <a:p>
            <a:pPr marL="641684" indent="-641684">
              <a:buSzPct val="100000"/>
              <a:buChar char="•"/>
              <a:defRPr sz="28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Partner w/ Early Stage Companies: best time to capture innovation and value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Vendors: Competing Priorities &amp; Incentives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3366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ig Guys vs. Small Guys…"/>
          <p:cNvSpPr txBox="1"/>
          <p:nvPr/>
        </p:nvSpPr>
        <p:spPr>
          <a:xfrm>
            <a:off x="233680" y="789151"/>
            <a:ext cx="8499194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Margins &amp; Relationships</a:t>
            </a:r>
          </a:p>
          <a:p>
            <a:pPr marL="641684" indent="-641684">
              <a:buSzPct val="100000"/>
              <a:buFontTx/>
              <a:buChar char="•"/>
              <a:defRPr sz="3600">
                <a:solidFill>
                  <a:srgbClr val="00AC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Comfortable or Easy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Large Packages vs. Niche Deals</a:t>
            </a:r>
          </a:p>
          <a:p>
            <a:pPr>
              <a:defRPr sz="3600">
                <a:solidFill>
                  <a:srgbClr val="00ACFF"/>
                </a:solidFill>
              </a:defRPr>
            </a:pPr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Verify that solutions match needs</a:t>
            </a:r>
          </a:p>
          <a:p>
            <a:pPr marL="571500" indent="-571500">
              <a:buFont typeface="Arial" charset="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Ask for new or holistic approaches</a:t>
            </a:r>
          </a:p>
          <a:p>
            <a:pPr marL="571500" indent="-571500">
              <a:buFont typeface="Arial" charset="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Bake-off resellers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Resellers: Competing Priorities &amp; Incentives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512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Analysts: Competing Priorities &amp; Incentives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5" name="Pay to Play…"/>
          <p:cNvSpPr txBox="1"/>
          <p:nvPr/>
        </p:nvSpPr>
        <p:spPr>
          <a:xfrm>
            <a:off x="396949" y="845252"/>
            <a:ext cx="8654902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Pay to Play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Scoring Based on Discussions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Gamed / Misconstrued Tests</a:t>
            </a:r>
            <a:endParaRPr lang="en-US" dirty="0">
              <a:solidFill>
                <a:schemeClr val="tx1"/>
              </a:solidFill>
            </a:endParaRP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Not Operators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Understand the ‘why’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Utilize their relationships</a:t>
            </a:r>
          </a:p>
          <a:p>
            <a:pPr marL="641684" indent="-641684">
              <a:buSzPct val="100000"/>
              <a:buChar char="•"/>
              <a:defRPr sz="3600">
                <a:solidFill>
                  <a:srgbClr val="00ACFF"/>
                </a:solidFill>
              </a:defRPr>
            </a:pPr>
            <a:r>
              <a:rPr lang="en-US" b="1" dirty="0">
                <a:solidFill>
                  <a:schemeClr val="tx1"/>
                </a:solidFill>
              </a:rPr>
              <a:t>Ask which non-customer they like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5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O SPARK CONTEMPLATION…"/>
          <p:cNvSpPr txBox="1">
            <a:spLocks noGrp="1"/>
          </p:cNvSpPr>
          <p:nvPr>
            <p:ph idx="1"/>
            <p:extLst/>
          </p:nvPr>
        </p:nvSpPr>
        <p:spPr>
          <a:prstGeom prst="rect">
            <a:avLst/>
          </a:prstGeom>
        </p:spPr>
        <p:txBody>
          <a:bodyPr lIns="68574" tIns="68574" rIns="68574" bIns="68574" anchor="t">
            <a:normAutofit/>
          </a:bodyPr>
          <a:lstStyle/>
          <a:p>
            <a:pPr marL="0" indent="3175">
              <a:buSzTx/>
              <a:buNone/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endParaRPr dirty="0"/>
          </a:p>
          <a:p>
            <a:pPr marL="0" indent="3175">
              <a:buSzTx/>
              <a:buNone/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endParaRPr dirty="0">
              <a:solidFill>
                <a:srgbClr val="00B0F0"/>
              </a:solidFill>
            </a:endParaRPr>
          </a:p>
          <a:p>
            <a:pPr marL="0" indent="3175" algn="ctr">
              <a:buSzTx/>
              <a:buNone/>
              <a:defRPr sz="2800">
                <a:solidFill>
                  <a:schemeClr val="accent1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TO SPARK CONTEMPLATION</a:t>
            </a:r>
          </a:p>
          <a:p>
            <a:pPr marL="0" indent="3175" algn="ctr">
              <a:buSzTx/>
              <a:buNone/>
              <a:defRPr sz="2800">
                <a:solidFill>
                  <a:schemeClr val="accent1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endParaRPr dirty="0"/>
          </a:p>
          <a:p>
            <a:pPr marL="0" indent="3175" algn="ctr">
              <a:buSzTx/>
              <a:buNone/>
              <a:defRPr sz="2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sz="20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(and give you something to remember!)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Today’s Goal?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14555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-2" y="0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0" y="1360674"/>
            <a:ext cx="9144000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Cloud Call-Out</a:t>
            </a:r>
          </a:p>
          <a:p>
            <a:pPr algn="ctr"/>
            <a:endParaRPr lang="en-US" dirty="0"/>
          </a:p>
          <a:p>
            <a:pPr algn="ctr"/>
            <a:r>
              <a:rPr lang="en-US" sz="4000" i="1" dirty="0"/>
              <a:t>( Do you understand the risks? )</a:t>
            </a:r>
            <a:endParaRPr sz="4000" i="1" dirty="0"/>
          </a:p>
        </p:txBody>
      </p:sp>
    </p:spTree>
    <p:extLst>
      <p:ext uri="{BB962C8B-B14F-4D97-AF65-F5344CB8AC3E}">
        <p14:creationId xmlns:p14="http://schemas.microsoft.com/office/powerpoint/2010/main" val="196047319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Race to the Cloud!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1D9B18-7164-904B-97CA-4C2F77E76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40" y="731496"/>
            <a:ext cx="6915632" cy="42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2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Cloud Security Responsibility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9" name="Cloud Service Provider:…">
            <a:extLst>
              <a:ext uri="{FF2B5EF4-FFF2-40B4-BE49-F238E27FC236}">
                <a16:creationId xmlns:a16="http://schemas.microsoft.com/office/drawing/2014/main" id="{A3920D27-D19A-2D4F-B62B-70D3447DC3DD}"/>
              </a:ext>
            </a:extLst>
          </p:cNvPr>
          <p:cNvSpPr txBox="1"/>
          <p:nvPr/>
        </p:nvSpPr>
        <p:spPr>
          <a:xfrm>
            <a:off x="88603" y="862063"/>
            <a:ext cx="8966791" cy="3748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pPr algn="ctr" defTabSz="457176">
              <a:spcBef>
                <a:spcPts val="0"/>
              </a:spcBef>
              <a:defRPr sz="4800" b="1">
                <a:solidFill>
                  <a:srgbClr val="00B0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Cloud Service Provider: </a:t>
            </a:r>
          </a:p>
          <a:p>
            <a:pPr algn="ctr" defTabSz="457176">
              <a:spcBef>
                <a:spcPts val="0"/>
              </a:spcBef>
              <a:defRPr sz="4800" b="1">
                <a:solidFill>
                  <a:srgbClr val="00B05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responsible for security </a:t>
            </a:r>
            <a:r>
              <a:rPr sz="4000" u="sng" dirty="0"/>
              <a:t>OF</a:t>
            </a:r>
            <a:r>
              <a:rPr sz="4000" dirty="0"/>
              <a:t> the cloud</a:t>
            </a:r>
          </a:p>
          <a:p>
            <a:pPr algn="ctr" defTabSz="457176">
              <a:spcBef>
                <a:spcPts val="0"/>
              </a:spcBef>
              <a:defRPr sz="4800" b="1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000" dirty="0"/>
          </a:p>
          <a:p>
            <a:pPr algn="ctr" defTabSz="457176">
              <a:spcBef>
                <a:spcPts val="0"/>
              </a:spcBef>
              <a:defRPr sz="4800" b="1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Customer: </a:t>
            </a:r>
          </a:p>
          <a:p>
            <a:pPr algn="ctr" defTabSz="457176">
              <a:spcBef>
                <a:spcPts val="0"/>
              </a:spcBef>
              <a:defRPr sz="4800" b="1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responsible for security </a:t>
            </a:r>
            <a:r>
              <a:rPr sz="4000" u="sng" dirty="0"/>
              <a:t>IN</a:t>
            </a:r>
            <a:r>
              <a:rPr sz="4000" dirty="0"/>
              <a:t> the cloud</a:t>
            </a:r>
            <a:endParaRPr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Cloud Security Responsibility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4EC8D-44A8-8746-8685-06AAA0D71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" y="660342"/>
            <a:ext cx="8811977" cy="4506332"/>
          </a:xfrm>
          <a:prstGeom prst="rect">
            <a:avLst/>
          </a:prstGeom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DE7E8FD-5F11-6541-9D68-ADF525E85090}"/>
              </a:ext>
            </a:extLst>
          </p:cNvPr>
          <p:cNvSpPr/>
          <p:nvPr/>
        </p:nvSpPr>
        <p:spPr>
          <a:xfrm flipH="1">
            <a:off x="6167521" y="440293"/>
            <a:ext cx="1050454" cy="1184966"/>
          </a:xfrm>
          <a:prstGeom prst="line">
            <a:avLst/>
          </a:prstGeom>
          <a:ln w="127000">
            <a:solidFill>
              <a:srgbClr val="FF2600"/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280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568C2225-BC71-8843-A4E3-6AA36F330E1C}"/>
              </a:ext>
            </a:extLst>
          </p:cNvPr>
          <p:cNvSpPr/>
          <p:nvPr/>
        </p:nvSpPr>
        <p:spPr>
          <a:xfrm flipH="1">
            <a:off x="5069479" y="475113"/>
            <a:ext cx="2148496" cy="589660"/>
          </a:xfrm>
          <a:prstGeom prst="line">
            <a:avLst/>
          </a:prstGeom>
          <a:ln w="127000">
            <a:solidFill>
              <a:srgbClr val="FF2600"/>
            </a:solidFill>
            <a:miter lim="400000"/>
            <a:tailEnd type="triangle"/>
          </a:ln>
        </p:spPr>
        <p:txBody>
          <a:bodyPr lIns="27093" tIns="27093" rIns="27093" bIns="2709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sz="2800"/>
          </a:p>
        </p:txBody>
      </p:sp>
      <p:sp>
        <p:nvSpPr>
          <p:cNvPr id="11" name="Hackers want this!">
            <a:extLst>
              <a:ext uri="{FF2B5EF4-FFF2-40B4-BE49-F238E27FC236}">
                <a16:creationId xmlns:a16="http://schemas.microsoft.com/office/drawing/2014/main" id="{02BE5906-8CB1-8241-8660-082115C44F1A}"/>
              </a:ext>
            </a:extLst>
          </p:cNvPr>
          <p:cNvSpPr txBox="1"/>
          <p:nvPr/>
        </p:nvSpPr>
        <p:spPr>
          <a:xfrm>
            <a:off x="7325147" y="30614"/>
            <a:ext cx="1981740" cy="6702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000" dirty="0"/>
              <a:t>Hackers want this!</a:t>
            </a:r>
          </a:p>
        </p:txBody>
      </p:sp>
    </p:spTree>
    <p:extLst>
      <p:ext uri="{BB962C8B-B14F-4D97-AF65-F5344CB8AC3E}">
        <p14:creationId xmlns:p14="http://schemas.microsoft.com/office/powerpoint/2010/main" val="2573183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-2" y="0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0" y="1360674"/>
            <a:ext cx="9144000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Wrapping Up</a:t>
            </a:r>
          </a:p>
          <a:p>
            <a:pPr algn="ctr"/>
            <a:endParaRPr lang="en-US" dirty="0"/>
          </a:p>
          <a:p>
            <a:pPr algn="ctr"/>
            <a:r>
              <a:rPr lang="en-US" sz="4000" i="1" dirty="0"/>
              <a:t>Take-</a:t>
            </a:r>
            <a:r>
              <a:rPr lang="en-US" sz="4000" i="1" dirty="0" err="1"/>
              <a:t>Aways</a:t>
            </a:r>
            <a:r>
              <a:rPr lang="en-US" sz="4000" i="1" dirty="0"/>
              <a:t> // Q &amp; A</a:t>
            </a:r>
            <a:endParaRPr sz="4000" i="1" dirty="0"/>
          </a:p>
        </p:txBody>
      </p:sp>
    </p:spTree>
    <p:extLst>
      <p:ext uri="{BB962C8B-B14F-4D97-AF65-F5344CB8AC3E}">
        <p14:creationId xmlns:p14="http://schemas.microsoft.com/office/powerpoint/2010/main" val="2408101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Take-</a:t>
            </a:r>
            <a:r>
              <a:rPr lang="en-US" dirty="0" err="1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Aways</a:t>
            </a:r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: Looking Inward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656" y="857694"/>
            <a:ext cx="7560722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People</a:t>
            </a:r>
          </a:p>
          <a:p>
            <a:pPr lvl="7"/>
            <a:r>
              <a:rPr lang="en-US" sz="2000" dirty="0"/>
              <a:t>	</a:t>
            </a:r>
            <a:r>
              <a:rPr lang="en-US" sz="2000" b="1" dirty="0"/>
              <a:t>Hire for passion, train for skill, coach for performance</a:t>
            </a:r>
          </a:p>
          <a:p>
            <a:pPr lvl="7"/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	Focus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on ROI of Time</a:t>
            </a:r>
          </a:p>
          <a:p>
            <a:pPr lvl="7"/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000" dirty="0"/>
              <a:t>Processes</a:t>
            </a:r>
          </a:p>
          <a:p>
            <a:pPr lvl="1"/>
            <a:r>
              <a:rPr lang="en-US" sz="2000" dirty="0"/>
              <a:t>	</a:t>
            </a:r>
            <a:r>
              <a:rPr lang="en-US" sz="2000" b="1" dirty="0"/>
              <a:t>Approach as an engineering problem</a:t>
            </a:r>
          </a:p>
          <a:p>
            <a:pPr lvl="1"/>
            <a:r>
              <a:rPr lang="en-US" sz="2000" b="1" dirty="0"/>
              <a:t>	Work with IT</a:t>
            </a:r>
          </a:p>
          <a:p>
            <a:pPr lvl="1"/>
            <a:r>
              <a:rPr lang="en-US" sz="2000" b="1" dirty="0"/>
              <a:t>	Concentrate on capabilities</a:t>
            </a:r>
          </a:p>
          <a:p>
            <a:pPr lvl="1"/>
            <a:endParaRPr lang="en-US" sz="2000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Technology</a:t>
            </a:r>
          </a:p>
          <a:p>
            <a:pPr lvl="1"/>
            <a:r>
              <a:rPr lang="en-US" sz="2000" dirty="0"/>
              <a:t>	</a:t>
            </a:r>
            <a:r>
              <a:rPr lang="en-US" sz="2000" b="1" dirty="0"/>
              <a:t>Integrate, Automate, and Orchestrate</a:t>
            </a:r>
          </a:p>
          <a:p>
            <a:pPr lvl="1"/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	</a:t>
            </a:r>
            <a:r>
              <a:rPr lang="en-US" sz="2000" b="1" dirty="0"/>
              <a:t>Blend Open Source &amp; Commercial</a:t>
            </a:r>
          </a:p>
          <a:p>
            <a:pPr lvl="1"/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	Focus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on how technology enhances humans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2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Take-</a:t>
            </a:r>
            <a:r>
              <a:rPr lang="en-US" dirty="0" err="1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Aways</a:t>
            </a:r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: Looking Outward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656" y="857694"/>
            <a:ext cx="6180536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Interacting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with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Vendors</a:t>
            </a:r>
          </a:p>
          <a:p>
            <a:pPr lvl="7"/>
            <a:r>
              <a:rPr lang="en-US" sz="2000" dirty="0"/>
              <a:t>	</a:t>
            </a:r>
            <a:r>
              <a:rPr lang="en-US" sz="2000" b="1" dirty="0"/>
              <a:t>Don’t fall for competitive traps</a:t>
            </a:r>
          </a:p>
          <a:p>
            <a:pPr lvl="7"/>
            <a:r>
              <a:rPr lang="en-US" sz="2000" b="1" dirty="0">
                <a:solidFill>
                  <a:schemeClr val="tx1"/>
                </a:solidFill>
              </a:rPr>
              <a:t>	Partner w/ Early Stage Companies</a:t>
            </a:r>
          </a:p>
          <a:p>
            <a:pPr lvl="7"/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Interacting with Resellers</a:t>
            </a:r>
          </a:p>
          <a:p>
            <a:pPr lvl="1"/>
            <a:r>
              <a:rPr lang="en-US" sz="2000" b="1" dirty="0"/>
              <a:t>	Verify that solutions match needs</a:t>
            </a:r>
          </a:p>
          <a:p>
            <a:pPr lvl="1"/>
            <a:r>
              <a:rPr lang="en-US" sz="2000" b="1" dirty="0"/>
              <a:t>	Bake-off resellers</a:t>
            </a:r>
          </a:p>
          <a:p>
            <a:pPr lvl="1"/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Interacting with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Analysts</a:t>
            </a:r>
          </a:p>
          <a:p>
            <a:pPr lvl="1"/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	Understand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the ‘why’</a:t>
            </a:r>
          </a:p>
          <a:p>
            <a:pPr lvl="1"/>
            <a:r>
              <a:rPr lang="en-US" sz="2000" b="1" baseline="0" dirty="0"/>
              <a:t>	Utilize</a:t>
            </a:r>
            <a:r>
              <a:rPr lang="en-US" sz="2000" b="1" dirty="0"/>
              <a:t> their relationships for introductions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231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Take-</a:t>
            </a:r>
            <a:r>
              <a:rPr lang="en-US" dirty="0" err="1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Aways</a:t>
            </a:r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: Cloud Call-Out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42" y="1096770"/>
            <a:ext cx="5652715" cy="3601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680" y="667502"/>
            <a:ext cx="8293395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Understand where, how, and why you are using cloud.</a:t>
            </a:r>
          </a:p>
          <a:p>
            <a:pPr defTabSz="457176">
              <a:defRPr sz="26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Understand </a:t>
            </a:r>
            <a:r>
              <a:rPr lang="en-US" sz="1800" b="1" dirty="0">
                <a:solidFill>
                  <a:schemeClr val="tx1"/>
                </a:solidFill>
              </a:rPr>
              <a:t>who</a:t>
            </a:r>
            <a:r>
              <a:rPr lang="en-US" sz="1800" dirty="0">
                <a:solidFill>
                  <a:schemeClr val="tx1"/>
                </a:solidFill>
              </a:rPr>
              <a:t> is responsible.</a:t>
            </a:r>
          </a:p>
          <a:p>
            <a:pPr algn="r" defTabSz="457176">
              <a:defRPr sz="2666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Providers need to do more</a:t>
            </a:r>
            <a:r>
              <a:rPr lang="en-US" sz="1800" dirty="0">
                <a:solidFill>
                  <a:schemeClr val="tx1"/>
                </a:solidFill>
              </a:rPr>
              <a:t>. They could reduce users shooting themselves in the foot, improve default security levels, and better show surface area. </a:t>
            </a:r>
          </a:p>
          <a:p>
            <a:pPr algn="r"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(Please encourage them to do more!)</a:t>
            </a:r>
          </a:p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1800" dirty="0">
              <a:solidFill>
                <a:schemeClr val="tx1"/>
              </a:solidFill>
            </a:endParaRPr>
          </a:p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The rest is on you:</a:t>
            </a:r>
          </a:p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(Awareness, Auditing, Adaptation, Automation)!</a:t>
            </a:r>
          </a:p>
          <a:p>
            <a:pPr defTabSz="457176"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1800" dirty="0">
              <a:solidFill>
                <a:schemeClr val="tx1"/>
              </a:solidFill>
            </a:endParaRPr>
          </a:p>
          <a:p>
            <a:pPr algn="r"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Oh, yeah, Triple-A:</a:t>
            </a:r>
          </a:p>
          <a:p>
            <a:pPr algn="r"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(Authentication, Authorization, Accounting)!</a:t>
            </a:r>
          </a:p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1800" dirty="0">
              <a:solidFill>
                <a:schemeClr val="tx1"/>
              </a:solidFill>
            </a:endParaRPr>
          </a:p>
          <a:p>
            <a:pPr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1800" dirty="0">
              <a:solidFill>
                <a:schemeClr val="tx1"/>
              </a:solidFill>
            </a:endParaRPr>
          </a:p>
          <a:p>
            <a:pPr algn="ctr" defTabSz="457176">
              <a:defRPr sz="2666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>
                <a:solidFill>
                  <a:schemeClr val="tx1"/>
                </a:solidFill>
              </a:rPr>
              <a:t>(and don’t forget hygiene.)</a:t>
            </a:r>
            <a:endParaRPr lang="en-US" sz="1800" dirty="0">
              <a:solidFill>
                <a:schemeClr val="tx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2502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utterstock_248469343 [Converted]-01.png" descr="shutterstock_248469343 [Converted]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27386"/>
            <a:ext cx="9144000" cy="3569302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Attacker only has to be successful once, but defender has to stop 100% of attacks"/>
          <p:cNvSpPr txBox="1"/>
          <p:nvPr/>
        </p:nvSpPr>
        <p:spPr>
          <a:xfrm>
            <a:off x="1" y="1345407"/>
            <a:ext cx="903287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dirty="0">
                <a:latin typeface="Arial" charset="0"/>
                <a:ea typeface="Arial" charset="0"/>
                <a:cs typeface="Arial" charset="0"/>
              </a:rPr>
              <a:t>Attacker</a:t>
            </a:r>
            <a:r>
              <a:rPr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only has to be successful </a:t>
            </a:r>
            <a:r>
              <a:rPr i="1" dirty="0">
                <a:latin typeface="Arial" charset="0"/>
                <a:ea typeface="Arial" charset="0"/>
                <a:cs typeface="Arial" charset="0"/>
              </a:rPr>
              <a:t>once</a:t>
            </a:r>
            <a:r>
              <a:rPr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but </a:t>
            </a:r>
            <a:r>
              <a:rPr i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defender </a:t>
            </a:r>
            <a:r>
              <a:rPr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has to stop </a:t>
            </a:r>
            <a:r>
              <a:rPr i="1" dirty="0">
                <a:latin typeface="Arial" charset="0"/>
                <a:ea typeface="Arial" charset="0"/>
                <a:cs typeface="Arial" charset="0"/>
              </a:rPr>
              <a:t>100% of attacks</a:t>
            </a:r>
          </a:p>
        </p:txBody>
      </p:sp>
      <p:sp>
        <p:nvSpPr>
          <p:cNvPr id="1031" name="Once the attacker is in your environment,  they should have to be 100% perfect."/>
          <p:cNvSpPr txBox="1"/>
          <p:nvPr/>
        </p:nvSpPr>
        <p:spPr>
          <a:xfrm>
            <a:off x="394007" y="2770847"/>
            <a:ext cx="829708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Raleway Medium"/>
                <a:ea typeface="Raleway Medium"/>
                <a:cs typeface="Raleway Medium"/>
                <a:sym typeface="Raleway Medium"/>
              </a:defRPr>
            </a:pPr>
            <a:r>
              <a:rPr b="1" i="1" dirty="0">
                <a:latin typeface="Arial" charset="0"/>
                <a:ea typeface="Arial" charset="0"/>
                <a:cs typeface="Arial" charset="0"/>
              </a:rPr>
              <a:t>Once the attacker is in </a:t>
            </a:r>
            <a:r>
              <a:rPr b="1" i="1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your environment</a:t>
            </a:r>
            <a:r>
              <a:rPr b="1" i="1" dirty="0">
                <a:latin typeface="Arial" charset="0"/>
                <a:ea typeface="Arial" charset="0"/>
                <a:cs typeface="Arial" charset="0"/>
              </a:rPr>
              <a:t>,  </a:t>
            </a:r>
            <a:r>
              <a:rPr b="1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they should have to be 100% perfect.</a:t>
            </a:r>
          </a:p>
        </p:txBody>
      </p:sp>
      <p:sp>
        <p:nvSpPr>
          <p:cNvPr id="1032" name="COMPROMISE IS INEVITABLE"/>
          <p:cNvSpPr txBox="1"/>
          <p:nvPr/>
        </p:nvSpPr>
        <p:spPr>
          <a:xfrm>
            <a:off x="1996423" y="184570"/>
            <a:ext cx="6509952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>
                <a:ln w="9525">
                  <a:noFill/>
                </a:ln>
                <a:solidFill>
                  <a:srgbClr val="00B0F0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COMPROMISE IS INEVITABLE</a:t>
            </a:r>
          </a:p>
        </p:txBody>
      </p:sp>
    </p:spTree>
    <p:extLst>
      <p:ext uri="{BB962C8B-B14F-4D97-AF65-F5344CB8AC3E}">
        <p14:creationId xmlns:p14="http://schemas.microsoft.com/office/powerpoint/2010/main" val="34332840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0" y="-1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43" name="Cyber Cacophony"/>
          <p:cNvSpPr/>
          <p:nvPr/>
        </p:nvSpPr>
        <p:spPr>
          <a:xfrm>
            <a:off x="0" y="1669186"/>
            <a:ext cx="914400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5" name="Rectangle"/>
          <p:cNvSpPr/>
          <p:nvPr/>
        </p:nvSpPr>
        <p:spPr>
          <a:xfrm>
            <a:off x="6757967" y="3903056"/>
            <a:ext cx="1589" cy="1746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17144" tIns="17144" rIns="17144" bIns="17144" anchor="ctr"/>
          <a:lstStyle/>
          <a:p>
            <a:pPr defTabSz="685662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Ben Johnson…"/>
          <p:cNvSpPr/>
          <p:nvPr/>
        </p:nvSpPr>
        <p:spPr>
          <a:xfrm>
            <a:off x="2161086" y="3200054"/>
            <a:ext cx="4821833" cy="1423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2">
              <a:defRPr sz="1800" b="1">
                <a:solidFill>
                  <a:srgbClr val="53535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Ben Johnson</a:t>
            </a:r>
          </a:p>
          <a:p>
            <a:pPr algn="ctr" defTabSz="309562">
              <a:defRPr sz="18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 algn="ctr" defTabSz="309562">
              <a:defRPr sz="18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>
                <a:solidFill>
                  <a:schemeClr val="bg1"/>
                </a:solidFill>
              </a:rPr>
              <a:t>ben@obsidiansecurity.com</a:t>
            </a:r>
            <a:endParaRPr lang="en-US" dirty="0">
              <a:solidFill>
                <a:schemeClr val="bg1"/>
              </a:solidFill>
            </a:endParaRPr>
          </a:p>
          <a:p>
            <a:pPr algn="ctr" defTabSz="309562">
              <a:defRPr sz="18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1"/>
                </a:solidFill>
              </a:rPr>
              <a:t>@ObsidianSec </a:t>
            </a:r>
            <a:r>
              <a:rPr lang="en-US" dirty="0">
                <a:solidFill>
                  <a:schemeClr val="bg1"/>
                </a:solidFill>
              </a:rPr>
              <a:t>//</a:t>
            </a:r>
            <a:r>
              <a:rPr dirty="0">
                <a:solidFill>
                  <a:schemeClr val="bg1"/>
                </a:solidFill>
              </a:rPr>
              <a:t> @ChicagoBen</a:t>
            </a:r>
            <a:endParaRPr lang="en-US" dirty="0">
              <a:solidFill>
                <a:schemeClr val="bg1"/>
              </a:solidFill>
            </a:endParaRPr>
          </a:p>
          <a:p>
            <a:pPr algn="ctr" defTabSz="309562">
              <a:defRPr sz="1800">
                <a:solidFill>
                  <a:srgbClr val="53535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www.linkedin.com</a:t>
            </a:r>
            <a:r>
              <a:rPr lang="en-US" dirty="0">
                <a:solidFill>
                  <a:schemeClr val="bg1"/>
                </a:solidFill>
              </a:rPr>
              <a:t>/in/benjaminjohnson80</a:t>
            </a:r>
          </a:p>
        </p:txBody>
      </p:sp>
    </p:spTree>
    <p:extLst>
      <p:ext uri="{BB962C8B-B14F-4D97-AF65-F5344CB8AC3E}">
        <p14:creationId xmlns:p14="http://schemas.microsoft.com/office/powerpoint/2010/main" val="9932130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-2" y="0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0" y="1360674"/>
            <a:ext cx="9144000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Cyber Scoreboard</a:t>
            </a:r>
          </a:p>
          <a:p>
            <a:pPr algn="ctr"/>
            <a:endParaRPr lang="en-US" dirty="0"/>
          </a:p>
          <a:p>
            <a:pPr algn="ctr"/>
            <a:r>
              <a:rPr lang="en-US" sz="4000" i="1" dirty="0"/>
              <a:t>How are we doing?</a:t>
            </a:r>
            <a:endParaRPr sz="4000" i="1" dirty="0"/>
          </a:p>
        </p:txBody>
      </p:sp>
    </p:spTree>
    <p:extLst>
      <p:ext uri="{BB962C8B-B14F-4D97-AF65-F5344CB8AC3E}">
        <p14:creationId xmlns:p14="http://schemas.microsoft.com/office/powerpoint/2010/main" val="11060274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83142" y="483260"/>
            <a:ext cx="6804837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“Culture eats strategy for breakfast”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/>
                </a:solidFill>
              </a:rPr>
              <a:t>- P. Drucker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5923" y="3719102"/>
            <a:ext cx="68048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/>
                </a:solidFill>
              </a:rPr>
              <a:t>- P. Drucker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Top Challenges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9" name="SKILLS GAP">
            <a:extLst>
              <a:ext uri="{FF2B5EF4-FFF2-40B4-BE49-F238E27FC236}">
                <a16:creationId xmlns:a16="http://schemas.microsoft.com/office/drawing/2014/main" id="{DE2D9FFB-FE68-454E-BB33-B5B4DC558D92}"/>
              </a:ext>
            </a:extLst>
          </p:cNvPr>
          <p:cNvSpPr txBox="1"/>
          <p:nvPr/>
        </p:nvSpPr>
        <p:spPr>
          <a:xfrm>
            <a:off x="1690280" y="372791"/>
            <a:ext cx="7596844" cy="15626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9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9799" dirty="0"/>
              <a:t>SKILLS GAP</a:t>
            </a:r>
          </a:p>
        </p:txBody>
      </p:sp>
      <p:sp>
        <p:nvSpPr>
          <p:cNvPr id="11" name="DEPLOY-AND-DECAY">
            <a:extLst>
              <a:ext uri="{FF2B5EF4-FFF2-40B4-BE49-F238E27FC236}">
                <a16:creationId xmlns:a16="http://schemas.microsoft.com/office/drawing/2014/main" id="{5F509F8A-5C9F-814D-8D72-9B12EE90A01E}"/>
              </a:ext>
            </a:extLst>
          </p:cNvPr>
          <p:cNvSpPr txBox="1"/>
          <p:nvPr/>
        </p:nvSpPr>
        <p:spPr>
          <a:xfrm>
            <a:off x="-50676" y="1575252"/>
            <a:ext cx="9698381" cy="11011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72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6800" dirty="0"/>
              <a:t>DEPLOY-AND-DECAY</a:t>
            </a:r>
          </a:p>
        </p:txBody>
      </p:sp>
      <p:sp>
        <p:nvSpPr>
          <p:cNvPr id="12" name="LACK OF CYER SELF-ESTEEM">
            <a:extLst>
              <a:ext uri="{FF2B5EF4-FFF2-40B4-BE49-F238E27FC236}">
                <a16:creationId xmlns:a16="http://schemas.microsoft.com/office/drawing/2014/main" id="{C49E35E4-B96D-AE47-A20E-D3B8604ABC21}"/>
              </a:ext>
            </a:extLst>
          </p:cNvPr>
          <p:cNvSpPr txBox="1"/>
          <p:nvPr/>
        </p:nvSpPr>
        <p:spPr>
          <a:xfrm>
            <a:off x="0" y="2474270"/>
            <a:ext cx="10475838" cy="824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5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800" dirty="0"/>
              <a:t>LACK OF CYER SELF-ESTEEM</a:t>
            </a:r>
          </a:p>
        </p:txBody>
      </p:sp>
      <p:sp>
        <p:nvSpPr>
          <p:cNvPr id="13" name="HUGE DATA">
            <a:extLst>
              <a:ext uri="{FF2B5EF4-FFF2-40B4-BE49-F238E27FC236}">
                <a16:creationId xmlns:a16="http://schemas.microsoft.com/office/drawing/2014/main" id="{7E2B6762-3A09-2945-A31D-9F816CD3E73A}"/>
              </a:ext>
            </a:extLst>
          </p:cNvPr>
          <p:cNvSpPr txBox="1"/>
          <p:nvPr/>
        </p:nvSpPr>
        <p:spPr>
          <a:xfrm>
            <a:off x="1009072" y="2868506"/>
            <a:ext cx="8210794" cy="17011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10700"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0699" dirty="0"/>
              <a:t>HUGE DATA</a:t>
            </a:r>
          </a:p>
        </p:txBody>
      </p:sp>
      <p:sp>
        <p:nvSpPr>
          <p:cNvPr id="14" name="HACKER SUCCESSES">
            <a:extLst>
              <a:ext uri="{FF2B5EF4-FFF2-40B4-BE49-F238E27FC236}">
                <a16:creationId xmlns:a16="http://schemas.microsoft.com/office/drawing/2014/main" id="{2F8279F6-0C35-3345-8B89-D3BBADDB7630}"/>
              </a:ext>
            </a:extLst>
          </p:cNvPr>
          <p:cNvSpPr txBox="1"/>
          <p:nvPr/>
        </p:nvSpPr>
        <p:spPr>
          <a:xfrm>
            <a:off x="17291" y="3996777"/>
            <a:ext cx="9273586" cy="10857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7093" tIns="27093" rIns="27093" bIns="27093" anchor="ctr">
            <a:spAutoFit/>
          </a:bodyPr>
          <a:lstStyle>
            <a:lvl1pPr>
              <a:defRPr sz="6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HACKER SUCCESSES</a:t>
            </a:r>
          </a:p>
        </p:txBody>
      </p:sp>
    </p:spTree>
    <p:extLst>
      <p:ext uri="{BB962C8B-B14F-4D97-AF65-F5344CB8AC3E}">
        <p14:creationId xmlns:p14="http://schemas.microsoft.com/office/powerpoint/2010/main" val="72986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0"/>
          <p:cNvSpPr/>
          <p:nvPr/>
        </p:nvSpPr>
        <p:spPr>
          <a:xfrm>
            <a:off x="-2" y="0"/>
            <a:ext cx="9144002" cy="5143501"/>
          </a:xfrm>
          <a:prstGeom prst="rect">
            <a:avLst/>
          </a:prstGeom>
          <a:gradFill>
            <a:gsLst>
              <a:gs pos="0">
                <a:srgbClr val="2F4E72">
                  <a:alpha val="75339"/>
                </a:srgbClr>
              </a:gs>
              <a:gs pos="100000">
                <a:srgbClr val="000000">
                  <a:alpha val="63816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43" name="Cyber Cacophony"/>
          <p:cNvSpPr/>
          <p:nvPr/>
        </p:nvSpPr>
        <p:spPr>
          <a:xfrm>
            <a:off x="0" y="1360674"/>
            <a:ext cx="9144000" cy="21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square" lIns="45719" rIns="45719" anchor="ctr" anchorCtr="1">
            <a:spAutoFit/>
          </a:bodyPr>
          <a:lstStyle>
            <a:lvl1pPr>
              <a:defRPr sz="48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ctr"/>
            <a:r>
              <a:rPr lang="en-US" dirty="0"/>
              <a:t>Looking Inward</a:t>
            </a:r>
          </a:p>
          <a:p>
            <a:pPr algn="ctr"/>
            <a:endParaRPr lang="en-US" dirty="0"/>
          </a:p>
          <a:p>
            <a:pPr algn="ctr"/>
            <a:r>
              <a:rPr lang="en-US" sz="4000" i="1" dirty="0"/>
              <a:t>People, Processes, &amp; Technology</a:t>
            </a:r>
            <a:endParaRPr sz="4000" i="1" dirty="0"/>
          </a:p>
        </p:txBody>
      </p:sp>
    </p:spTree>
    <p:extLst>
      <p:ext uri="{BB962C8B-B14F-4D97-AF65-F5344CB8AC3E}">
        <p14:creationId xmlns:p14="http://schemas.microsoft.com/office/powerpoint/2010/main" val="4036376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- Team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6" name="image10.png" descr="image10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345"/>
          <a:stretch/>
        </p:blipFill>
        <p:spPr>
          <a:xfrm>
            <a:off x="440967" y="1470159"/>
            <a:ext cx="4315968" cy="2900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115" y="1470158"/>
            <a:ext cx="3629154" cy="29008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0967" y="596348"/>
            <a:ext cx="9307032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“Individuals disappear on high performing teams.”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- NASA</a:t>
            </a:r>
          </a:p>
        </p:txBody>
      </p:sp>
    </p:spTree>
    <p:extLst>
      <p:ext uri="{BB962C8B-B14F-4D97-AF65-F5344CB8AC3E}">
        <p14:creationId xmlns:p14="http://schemas.microsoft.com/office/powerpoint/2010/main" val="44890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83142" y="483260"/>
            <a:ext cx="6804837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“Culture eats strategy for breakfast”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/>
                </a:solidFill>
              </a:rPr>
              <a:t>- P. Drucker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5923" y="3719102"/>
            <a:ext cx="680483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chemeClr val="bg1"/>
                </a:solidFill>
              </a:rPr>
              <a:t>- P. Drucker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596348"/>
          </a:xfrm>
          <a:prstGeom prst="rect">
            <a:avLst/>
          </a:prstGeom>
          <a:solidFill>
            <a:schemeClr val="bg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Ok, But You Need Actionable Tips…"/>
          <p:cNvSpPr txBox="1"/>
          <p:nvPr/>
        </p:nvSpPr>
        <p:spPr>
          <a:xfrm>
            <a:off x="233680" y="71154"/>
            <a:ext cx="8624073" cy="589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8574" tIns="68574" rIns="68574" bIns="68574" anchor="ctr">
            <a:spAutoFit/>
          </a:bodyPr>
          <a:lstStyle>
            <a:lvl1pPr>
              <a:lnSpc>
                <a:spcPct val="85000"/>
              </a:lnSpc>
              <a:defRPr sz="3300" b="1">
                <a:ln w="9525">
                  <a:solidFill>
                    <a:srgbClr val="000000"/>
                  </a:solidFill>
                </a:ln>
                <a:solidFill>
                  <a:schemeClr val="accent1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People </a:t>
            </a:r>
            <a:r>
              <a:rPr lang="mr-IN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–</a:t>
            </a:r>
            <a:r>
              <a:rPr lang="en-US" dirty="0">
                <a:ln w="9525">
                  <a:noFill/>
                </a:ln>
                <a:solidFill>
                  <a:srgbClr val="6CACE4"/>
                </a:solidFill>
                <a:effectLst/>
                <a:latin typeface="Apple SD Gothic Neo" charset="-127"/>
                <a:ea typeface="Apple SD Gothic Neo" charset="-127"/>
                <a:cs typeface="Apple SD Gothic Neo" charset="-127"/>
              </a:rPr>
              <a:t> Recruiting &amp; Retaining</a:t>
            </a:r>
            <a:endParaRPr dirty="0">
              <a:ln w="9525">
                <a:noFill/>
              </a:ln>
              <a:solidFill>
                <a:srgbClr val="6CACE4"/>
              </a:solidFill>
              <a:effectLst/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655" y="942753"/>
            <a:ext cx="8404098" cy="3262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“Hire for Passion, Train for Skill, Coach for Performance”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“Passion, Capacity, Humility”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/>
              <a:t>Considerations: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Security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Teams Need a Leader</a:t>
            </a:r>
            <a:r>
              <a:rPr kumimoji="0" lang="mr-IN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…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and a Shield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400" dirty="0"/>
              <a:t>Don’t hire just based on tool experience!!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	“Capacity” ...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“Hire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Arial"/>
              </a:rPr>
              <a:t> a bartender”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400" baseline="0" dirty="0"/>
              <a:t>Mentoring &amp; Growth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dirty="0"/>
              <a:t>	Creative perks? New data? Coding to APIs?</a:t>
            </a:r>
            <a:endParaRPr lang="en-US" sz="2400" baseline="0" dirty="0"/>
          </a:p>
        </p:txBody>
      </p:sp>
    </p:spTree>
    <p:extLst>
      <p:ext uri="{BB962C8B-B14F-4D97-AF65-F5344CB8AC3E}">
        <p14:creationId xmlns:p14="http://schemas.microsoft.com/office/powerpoint/2010/main" val="237167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11209</TotalTime>
  <Words>1182</Words>
  <Application>Microsoft Macintosh PowerPoint</Application>
  <PresentationFormat>On-screen Show (16:9)</PresentationFormat>
  <Paragraphs>336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Apple SD Gothic Neo</vt:lpstr>
      <vt:lpstr>Apple SD 산돌고딕 Neo 볼드체</vt:lpstr>
      <vt:lpstr>Arial</vt:lpstr>
      <vt:lpstr>Avenir Black</vt:lpstr>
      <vt:lpstr>Avenir Next</vt:lpstr>
      <vt:lpstr>Baskerville Old Face</vt:lpstr>
      <vt:lpstr>Calibri</vt:lpstr>
      <vt:lpstr>Century Gothic</vt:lpstr>
      <vt:lpstr>DIN Condensed</vt:lpstr>
      <vt:lpstr>Franklin Gothic Book</vt:lpstr>
      <vt:lpstr>Helvetica</vt:lpstr>
      <vt:lpstr>Helvetica Light</vt:lpstr>
      <vt:lpstr>Helvetica Neue</vt:lpstr>
      <vt:lpstr>Myriad Pro Light</vt:lpstr>
      <vt:lpstr>Raleway</vt:lpstr>
      <vt:lpstr>Raleway Medium</vt:lpstr>
      <vt:lpstr>Raleway Regular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Ben Johnson</cp:lastModifiedBy>
  <cp:revision>226</cp:revision>
  <dcterms:modified xsi:type="dcterms:W3CDTF">2018-02-07T22:09:48Z</dcterms:modified>
</cp:coreProperties>
</file>